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2" r:id="rId6"/>
    <p:sldId id="267" r:id="rId7"/>
    <p:sldId id="263" r:id="rId8"/>
    <p:sldId id="268" r:id="rId9"/>
    <p:sldId id="264" r:id="rId10"/>
    <p:sldId id="269" r:id="rId11"/>
    <p:sldId id="271" r:id="rId12"/>
    <p:sldId id="272" r:id="rId13"/>
    <p:sldId id="273" r:id="rId14"/>
    <p:sldId id="274" r:id="rId15"/>
    <p:sldId id="265" r:id="rId16"/>
    <p:sldId id="270" r:id="rId17"/>
    <p:sldId id="275" r:id="rId18"/>
    <p:sldId id="276"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1D374C9-3E92-40FA-A58B-FD8A68746F3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59A44-8CFB-4178-BCB1-22D7788BDA1B}" type="slidenum">
              <a:rPr lang="en-US" smtClean="0"/>
              <a:t>‹#›</a:t>
            </a:fld>
            <a:endParaRPr lang="en-US"/>
          </a:p>
        </p:txBody>
      </p:sp>
    </p:spTree>
    <p:extLst>
      <p:ext uri="{BB962C8B-B14F-4D97-AF65-F5344CB8AC3E}">
        <p14:creationId xmlns:p14="http://schemas.microsoft.com/office/powerpoint/2010/main" val="2365185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D374C9-3E92-40FA-A58B-FD8A68746F3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59A44-8CFB-4178-BCB1-22D7788BDA1B}" type="slidenum">
              <a:rPr lang="en-US" smtClean="0"/>
              <a:t>‹#›</a:t>
            </a:fld>
            <a:endParaRPr lang="en-US"/>
          </a:p>
        </p:txBody>
      </p:sp>
    </p:spTree>
    <p:extLst>
      <p:ext uri="{BB962C8B-B14F-4D97-AF65-F5344CB8AC3E}">
        <p14:creationId xmlns:p14="http://schemas.microsoft.com/office/powerpoint/2010/main" val="89296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D374C9-3E92-40FA-A58B-FD8A68746F3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59A44-8CFB-4178-BCB1-22D7788BDA1B}" type="slidenum">
              <a:rPr lang="en-US" smtClean="0"/>
              <a:t>‹#›</a:t>
            </a:fld>
            <a:endParaRPr lang="en-US"/>
          </a:p>
        </p:txBody>
      </p:sp>
    </p:spTree>
    <p:extLst>
      <p:ext uri="{BB962C8B-B14F-4D97-AF65-F5344CB8AC3E}">
        <p14:creationId xmlns:p14="http://schemas.microsoft.com/office/powerpoint/2010/main" val="77646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D374C9-3E92-40FA-A58B-FD8A68746F3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59A44-8CFB-4178-BCB1-22D7788BDA1B}" type="slidenum">
              <a:rPr lang="en-US" smtClean="0"/>
              <a:t>‹#›</a:t>
            </a:fld>
            <a:endParaRPr lang="en-US"/>
          </a:p>
        </p:txBody>
      </p:sp>
    </p:spTree>
    <p:extLst>
      <p:ext uri="{BB962C8B-B14F-4D97-AF65-F5344CB8AC3E}">
        <p14:creationId xmlns:p14="http://schemas.microsoft.com/office/powerpoint/2010/main" val="767499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D374C9-3E92-40FA-A58B-FD8A68746F3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59A44-8CFB-4178-BCB1-22D7788BDA1B}" type="slidenum">
              <a:rPr lang="en-US" smtClean="0"/>
              <a:t>‹#›</a:t>
            </a:fld>
            <a:endParaRPr lang="en-US"/>
          </a:p>
        </p:txBody>
      </p:sp>
    </p:spTree>
    <p:extLst>
      <p:ext uri="{BB962C8B-B14F-4D97-AF65-F5344CB8AC3E}">
        <p14:creationId xmlns:p14="http://schemas.microsoft.com/office/powerpoint/2010/main" val="318192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D374C9-3E92-40FA-A58B-FD8A68746F3C}"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859A44-8CFB-4178-BCB1-22D7788BDA1B}" type="slidenum">
              <a:rPr lang="en-US" smtClean="0"/>
              <a:t>‹#›</a:t>
            </a:fld>
            <a:endParaRPr lang="en-US"/>
          </a:p>
        </p:txBody>
      </p:sp>
    </p:spTree>
    <p:extLst>
      <p:ext uri="{BB962C8B-B14F-4D97-AF65-F5344CB8AC3E}">
        <p14:creationId xmlns:p14="http://schemas.microsoft.com/office/powerpoint/2010/main" val="67706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D374C9-3E92-40FA-A58B-FD8A68746F3C}"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859A44-8CFB-4178-BCB1-22D7788BDA1B}" type="slidenum">
              <a:rPr lang="en-US" smtClean="0"/>
              <a:t>‹#›</a:t>
            </a:fld>
            <a:endParaRPr lang="en-US"/>
          </a:p>
        </p:txBody>
      </p:sp>
    </p:spTree>
    <p:extLst>
      <p:ext uri="{BB962C8B-B14F-4D97-AF65-F5344CB8AC3E}">
        <p14:creationId xmlns:p14="http://schemas.microsoft.com/office/powerpoint/2010/main" val="343313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D374C9-3E92-40FA-A58B-FD8A68746F3C}"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859A44-8CFB-4178-BCB1-22D7788BDA1B}" type="slidenum">
              <a:rPr lang="en-US" smtClean="0"/>
              <a:t>‹#›</a:t>
            </a:fld>
            <a:endParaRPr lang="en-US"/>
          </a:p>
        </p:txBody>
      </p:sp>
    </p:spTree>
    <p:extLst>
      <p:ext uri="{BB962C8B-B14F-4D97-AF65-F5344CB8AC3E}">
        <p14:creationId xmlns:p14="http://schemas.microsoft.com/office/powerpoint/2010/main" val="2444481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374C9-3E92-40FA-A58B-FD8A68746F3C}"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859A44-8CFB-4178-BCB1-22D7788BDA1B}" type="slidenum">
              <a:rPr lang="en-US" smtClean="0"/>
              <a:t>‹#›</a:t>
            </a:fld>
            <a:endParaRPr lang="en-US"/>
          </a:p>
        </p:txBody>
      </p:sp>
    </p:spTree>
    <p:extLst>
      <p:ext uri="{BB962C8B-B14F-4D97-AF65-F5344CB8AC3E}">
        <p14:creationId xmlns:p14="http://schemas.microsoft.com/office/powerpoint/2010/main" val="1182069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D374C9-3E92-40FA-A58B-FD8A68746F3C}"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859A44-8CFB-4178-BCB1-22D7788BDA1B}" type="slidenum">
              <a:rPr lang="en-US" smtClean="0"/>
              <a:t>‹#›</a:t>
            </a:fld>
            <a:endParaRPr lang="en-US"/>
          </a:p>
        </p:txBody>
      </p:sp>
    </p:spTree>
    <p:extLst>
      <p:ext uri="{BB962C8B-B14F-4D97-AF65-F5344CB8AC3E}">
        <p14:creationId xmlns:p14="http://schemas.microsoft.com/office/powerpoint/2010/main" val="387639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D374C9-3E92-40FA-A58B-FD8A68746F3C}"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859A44-8CFB-4178-BCB1-22D7788BDA1B}" type="slidenum">
              <a:rPr lang="en-US" smtClean="0"/>
              <a:t>‹#›</a:t>
            </a:fld>
            <a:endParaRPr lang="en-US"/>
          </a:p>
        </p:txBody>
      </p:sp>
    </p:spTree>
    <p:extLst>
      <p:ext uri="{BB962C8B-B14F-4D97-AF65-F5344CB8AC3E}">
        <p14:creationId xmlns:p14="http://schemas.microsoft.com/office/powerpoint/2010/main" val="4135998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374C9-3E92-40FA-A58B-FD8A68746F3C}" type="datetimeFigureOut">
              <a:rPr lang="en-US" smtClean="0"/>
              <a:t>10/23/2023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59A44-8CFB-4178-BCB1-22D7788BDA1B}" type="slidenum">
              <a:rPr lang="en-US" smtClean="0"/>
              <a:t>‹#›</a:t>
            </a:fld>
            <a:endParaRPr lang="en-US"/>
          </a:p>
        </p:txBody>
      </p:sp>
    </p:spTree>
    <p:extLst>
      <p:ext uri="{BB962C8B-B14F-4D97-AF65-F5344CB8AC3E}">
        <p14:creationId xmlns:p14="http://schemas.microsoft.com/office/powerpoint/2010/main" val="129789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rupload.ir/asr-entezar/tasavir/97/02/eslimi32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192001" cy="685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371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09046"/>
            <a:ext cx="10350910" cy="3641148"/>
          </a:xfrm>
        </p:spPr>
        <p:txBody>
          <a:bodyPr>
            <a:normAutofit/>
          </a:bodyPr>
          <a:lstStyle/>
          <a:p>
            <a:pPr algn="r" rtl="1"/>
            <a:r>
              <a:rPr lang="fa-IR" sz="2400" b="1" dirty="0">
                <a:cs typeface="B Nazanin" panose="00000400000000000000" pitchFamily="2" charset="-78"/>
              </a:rPr>
              <a:t>با توجه به اینکه شخص، اتباع غیر ایرانی و ساکن کشور مالاریا خیز پاکستان می باشد و همچنین با توجه به علامت دار بودن بیمار، شک کردن به بیماری مالاریا دور از ذهن نمی باشد.</a:t>
            </a:r>
          </a:p>
          <a:p>
            <a:pPr algn="r" rtl="1"/>
            <a:endParaRPr lang="fa-IR" sz="2400" b="1" dirty="0">
              <a:cs typeface="B Nazanin" panose="00000400000000000000" pitchFamily="2" charset="-78"/>
            </a:endParaRPr>
          </a:p>
          <a:p>
            <a:pPr algn="r" rtl="1"/>
            <a:r>
              <a:rPr lang="fa-IR" sz="2400" b="1" dirty="0">
                <a:cs typeface="B Nazanin" panose="00000400000000000000" pitchFamily="2" charset="-78"/>
              </a:rPr>
              <a:t>احتمال وخامت حال بیمار با توجه به تاخیر حدود یکماهه بیماری و انتقال بیماری به افراد بومی و دیگر افراد خانواده بیمار.</a:t>
            </a:r>
          </a:p>
          <a:p>
            <a:pPr algn="r" rtl="1"/>
            <a:endParaRPr lang="fa-IR" sz="2400" b="1" dirty="0">
              <a:cs typeface="B Nazanin" panose="00000400000000000000" pitchFamily="2" charset="-78"/>
            </a:endParaRPr>
          </a:p>
          <a:p>
            <a:pPr algn="r" rtl="1"/>
            <a:r>
              <a:rPr lang="fa-IR" sz="2400" b="1" dirty="0">
                <a:cs typeface="B Nazanin" panose="00000400000000000000" pitchFamily="2" charset="-78"/>
              </a:rPr>
              <a:t>لازم است در اتباع غیر ایرانی سابقه ابتلا به مالاریا هنگام گرفتن شرح حال پرسیده شود ( با توجه به ابتلای فرد مورد نظر به بیماری مالاریا در یکسال قبل و درمان ناقص سه روزه، احتمال بازگشت مجدد بیماری وجود دارد)</a:t>
            </a:r>
          </a:p>
          <a:p>
            <a:pPr algn="r" rtl="1"/>
            <a:endParaRPr lang="fa-IR" sz="1800" b="1" dirty="0">
              <a:cs typeface="B Nazanin" panose="00000400000000000000" pitchFamily="2" charset="-78"/>
            </a:endParaRPr>
          </a:p>
        </p:txBody>
      </p:sp>
      <p:sp>
        <p:nvSpPr>
          <p:cNvPr id="4" name="Content Placeholder 2"/>
          <p:cNvSpPr txBox="1">
            <a:spLocks/>
          </p:cNvSpPr>
          <p:nvPr/>
        </p:nvSpPr>
        <p:spPr>
          <a:xfrm>
            <a:off x="9371867" y="925459"/>
            <a:ext cx="1981933" cy="56270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a-IR" dirty="0">
                <a:cs typeface="B Titr" panose="00000700000000000000" pitchFamily="2" charset="-78"/>
              </a:rPr>
              <a:t>تحلیل</a:t>
            </a:r>
            <a:endParaRPr lang="en-US" sz="1800" b="1" dirty="0">
              <a:latin typeface="Andalus" panose="02020603050405020304" pitchFamily="18" charset="-78"/>
              <a:cs typeface="B Titr" panose="00000700000000000000" pitchFamily="2" charset="-78"/>
            </a:endParaRPr>
          </a:p>
        </p:txBody>
      </p:sp>
    </p:spTree>
    <p:extLst>
      <p:ext uri="{BB962C8B-B14F-4D97-AF65-F5344CB8AC3E}">
        <p14:creationId xmlns:p14="http://schemas.microsoft.com/office/powerpoint/2010/main" val="2493254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733" y="1112401"/>
            <a:ext cx="11600636" cy="5559332"/>
          </a:xfrm>
        </p:spPr>
        <p:txBody>
          <a:bodyPr>
            <a:normAutofit fontScale="85000" lnSpcReduction="20000"/>
          </a:bodyPr>
          <a:lstStyle/>
          <a:p>
            <a:pPr algn="just" rtl="1"/>
            <a:r>
              <a:rPr lang="fa-IR" sz="1600" b="1" dirty="0">
                <a:cs typeface="B Nazanin" panose="00000400000000000000" pitchFamily="2" charset="-78"/>
              </a:rPr>
              <a:t>بیمار آقای 19 ساله و اهل و ساکن شهر بندرعباس و در حال حاضر </a:t>
            </a:r>
            <a:r>
              <a:rPr lang="fa-IR" sz="1600" b="1" dirty="0">
                <a:solidFill>
                  <a:srgbClr val="FF0000"/>
                </a:solidFill>
                <a:cs typeface="B Nazanin" panose="00000400000000000000" pitchFamily="2" charset="-78"/>
              </a:rPr>
              <a:t>سرباز وظیفه </a:t>
            </a:r>
            <a:r>
              <a:rPr lang="fa-IR" sz="1600" b="1" dirty="0">
                <a:cs typeface="B Nazanin" panose="00000400000000000000" pitchFamily="2" charset="-78"/>
              </a:rPr>
              <a:t>می باشد.</a:t>
            </a:r>
          </a:p>
          <a:p>
            <a:pPr marL="0" indent="0" algn="just" rtl="1">
              <a:buNone/>
            </a:pPr>
            <a:endParaRPr lang="fa-IR" sz="1600" b="1" dirty="0">
              <a:cs typeface="B Nazanin" panose="00000400000000000000" pitchFamily="2" charset="-78"/>
            </a:endParaRPr>
          </a:p>
          <a:p>
            <a:pPr algn="just" rtl="1"/>
            <a:r>
              <a:rPr lang="fa-IR" sz="1600" b="1" dirty="0">
                <a:cs typeface="B Nazanin" panose="00000400000000000000" pitchFamily="2" charset="-78"/>
              </a:rPr>
              <a:t>پس از بروز علائم در تاریخ 1402/02/18 به </a:t>
            </a:r>
            <a:r>
              <a:rPr lang="fa-IR" sz="1600" b="1" dirty="0">
                <a:solidFill>
                  <a:srgbClr val="FF0000"/>
                </a:solidFill>
                <a:cs typeface="B Nazanin" panose="00000400000000000000" pitchFamily="2" charset="-78"/>
              </a:rPr>
              <a:t>بیمارستان صاحب الزمان </a:t>
            </a:r>
            <a:r>
              <a:rPr lang="fa-IR" sz="1600" b="1" dirty="0">
                <a:cs typeface="B Nazanin" panose="00000400000000000000" pitchFamily="2" charset="-78"/>
              </a:rPr>
              <a:t>بندرعباس مراجعه می کند و پس از شک به آنفلوآنزا و درمان سرپایی ترخیص می گردد.</a:t>
            </a:r>
          </a:p>
          <a:p>
            <a:pPr algn="just" rtl="1"/>
            <a:endParaRPr lang="fa-IR" sz="1600" b="1" dirty="0">
              <a:cs typeface="B Nazanin" panose="00000400000000000000" pitchFamily="2" charset="-78"/>
            </a:endParaRPr>
          </a:p>
          <a:p>
            <a:pPr algn="just" rtl="1"/>
            <a:r>
              <a:rPr lang="fa-IR" sz="1600" b="1" dirty="0">
                <a:cs typeface="B Nazanin" panose="00000400000000000000" pitchFamily="2" charset="-78"/>
              </a:rPr>
              <a:t> بدلیل ادامه دار بودن علایم تب و سردرد و عدم بهبود، در تاریخ 1402/02/19 به یکی از </a:t>
            </a:r>
            <a:r>
              <a:rPr lang="fa-IR" sz="1600" b="1" dirty="0">
                <a:solidFill>
                  <a:srgbClr val="FF0000"/>
                </a:solidFill>
                <a:cs typeface="B Nazanin" panose="00000400000000000000" pitchFamily="2" charset="-78"/>
              </a:rPr>
              <a:t>درمانگاه های شبانه روزی </a:t>
            </a:r>
            <a:r>
              <a:rPr lang="fa-IR" sz="1600" b="1" dirty="0">
                <a:cs typeface="B Nazanin" panose="00000400000000000000" pitchFamily="2" charset="-78"/>
              </a:rPr>
              <a:t>سطح شهر مراجعه می کند و پس از درمان سرپایی ترخیص می گردد. </a:t>
            </a:r>
          </a:p>
          <a:p>
            <a:pPr algn="just" rtl="1"/>
            <a:endParaRPr lang="fa-IR" sz="1600" b="1" dirty="0">
              <a:cs typeface="B Nazanin" panose="00000400000000000000" pitchFamily="2" charset="-78"/>
            </a:endParaRPr>
          </a:p>
          <a:p>
            <a:pPr algn="just" rtl="1"/>
            <a:r>
              <a:rPr lang="fa-IR" sz="1600" b="1" dirty="0">
                <a:cs typeface="B Nazanin" panose="00000400000000000000" pitchFamily="2" charset="-78"/>
              </a:rPr>
              <a:t>مجددا در تاریخ 1402/02/21 به یکی دیگر از </a:t>
            </a:r>
            <a:r>
              <a:rPr lang="fa-IR" sz="1600" b="1" dirty="0">
                <a:solidFill>
                  <a:srgbClr val="FF0000"/>
                </a:solidFill>
                <a:cs typeface="B Nazanin" panose="00000400000000000000" pitchFamily="2" charset="-78"/>
              </a:rPr>
              <a:t>درمانگاه های شبانه روزی </a:t>
            </a:r>
            <a:r>
              <a:rPr lang="fa-IR" sz="1600" b="1" dirty="0">
                <a:cs typeface="B Nazanin" panose="00000400000000000000" pitchFamily="2" charset="-78"/>
              </a:rPr>
              <a:t>سطح شهر بندرعباس مراجعه کرده و پس از سرم درمانی و بهبود نسبی  ترخیص می گردد.</a:t>
            </a:r>
          </a:p>
          <a:p>
            <a:pPr algn="just" rtl="1"/>
            <a:endParaRPr lang="fa-IR" sz="1600" b="1" dirty="0">
              <a:cs typeface="B Nazanin" panose="00000400000000000000" pitchFamily="2" charset="-78"/>
            </a:endParaRPr>
          </a:p>
          <a:p>
            <a:pPr algn="just" rtl="1"/>
            <a:r>
              <a:rPr lang="fa-IR" sz="1600" b="1" dirty="0">
                <a:cs typeface="B Nazanin" panose="00000400000000000000" pitchFamily="2" charset="-78"/>
              </a:rPr>
              <a:t>در همان تاریخ و بدلیل عدم بهبود حال عمومی، به </a:t>
            </a:r>
            <a:r>
              <a:rPr lang="fa-IR" sz="1600" b="1" dirty="0">
                <a:solidFill>
                  <a:srgbClr val="FF0000"/>
                </a:solidFill>
                <a:cs typeface="B Nazanin" panose="00000400000000000000" pitchFamily="2" charset="-78"/>
              </a:rPr>
              <a:t>بیمارستان خاتم الانبیای بندرعباس </a:t>
            </a:r>
            <a:r>
              <a:rPr lang="fa-IR" sz="1600" b="1" dirty="0">
                <a:cs typeface="B Nazanin" panose="00000400000000000000" pitchFamily="2" charset="-78"/>
              </a:rPr>
              <a:t>مراجعه می کند و در بیمارستان خاتم الانبیاء درمان سرپایی شده و ترخیص می گردد. </a:t>
            </a:r>
          </a:p>
          <a:p>
            <a:pPr algn="just" rtl="1"/>
            <a:endParaRPr lang="fa-IR" sz="1600" b="1" dirty="0">
              <a:cs typeface="B Nazanin" panose="00000400000000000000" pitchFamily="2" charset="-78"/>
            </a:endParaRPr>
          </a:p>
          <a:p>
            <a:pPr algn="just" rtl="1"/>
            <a:r>
              <a:rPr lang="fa-IR" sz="1600" b="1" dirty="0">
                <a:cs typeface="B Nazanin" panose="00000400000000000000" pitchFamily="2" charset="-78"/>
              </a:rPr>
              <a:t>در نهایت در تاریخ 1402/02/24 به </a:t>
            </a:r>
            <a:r>
              <a:rPr lang="fa-IR" sz="1600" b="1" dirty="0">
                <a:solidFill>
                  <a:srgbClr val="FF0000"/>
                </a:solidFill>
                <a:cs typeface="B Nazanin" panose="00000400000000000000" pitchFamily="2" charset="-78"/>
              </a:rPr>
              <a:t>کلینیک بیمارستان شهید محمدی </a:t>
            </a:r>
            <a:r>
              <a:rPr lang="fa-IR" sz="1600" b="1" dirty="0">
                <a:cs typeface="B Nazanin" panose="00000400000000000000" pitchFamily="2" charset="-78"/>
              </a:rPr>
              <a:t>بندرعباس مراجعه کرده و پس از بررسی توسط متخصص داخلی به اورژانس بیمارستان منتقل و در بخش عفونی بستری می شود.</a:t>
            </a:r>
          </a:p>
          <a:p>
            <a:pPr algn="just" rtl="1"/>
            <a:endParaRPr lang="fa-IR" sz="1600" b="1" dirty="0">
              <a:cs typeface="B Nazanin" panose="00000400000000000000" pitchFamily="2" charset="-78"/>
            </a:endParaRPr>
          </a:p>
          <a:p>
            <a:pPr algn="just" rtl="1"/>
            <a:r>
              <a:rPr lang="fa-IR" sz="1600" b="1" dirty="0">
                <a:cs typeface="B Nazanin" panose="00000400000000000000" pitchFamily="2" charset="-78"/>
              </a:rPr>
              <a:t>در تاریخ 1402/02/25 بدلیل طول کشیدن مراحل اداری بستری برای بیمار اقدامی صورت نمی گیرد.</a:t>
            </a:r>
          </a:p>
          <a:p>
            <a:pPr algn="just" rtl="1"/>
            <a:endParaRPr lang="fa-IR" sz="1600" b="1" dirty="0">
              <a:cs typeface="B Nazanin" panose="00000400000000000000" pitchFamily="2" charset="-78"/>
            </a:endParaRPr>
          </a:p>
          <a:p>
            <a:pPr algn="just" rtl="1"/>
            <a:r>
              <a:rPr lang="fa-IR" sz="1600" b="1" dirty="0">
                <a:cs typeface="B Nazanin" panose="00000400000000000000" pitchFamily="2" charset="-78"/>
              </a:rPr>
              <a:t>پس از صدور انجام آزمایش مالاریا توسط متخصص عفونی، در تاریخ 1402/02/26، توسط بیمارستان از وی کیت تشخیص سریع و لام خون محیطی تهیه و مالاریای وی فالسیپاروم گزارش شده و درمان در همان روز انجام می گردد.</a:t>
            </a:r>
          </a:p>
          <a:p>
            <a:pPr algn="just" rtl="1"/>
            <a:endParaRPr lang="fa-IR" sz="1600" b="1" dirty="0">
              <a:cs typeface="B Nazanin" panose="00000400000000000000" pitchFamily="2" charset="-78"/>
            </a:endParaRPr>
          </a:p>
          <a:p>
            <a:pPr algn="just" rtl="1"/>
            <a:r>
              <a:rPr lang="fa-IR" sz="1600" b="1" dirty="0">
                <a:cs typeface="B Nazanin" panose="00000400000000000000" pitchFamily="2" charset="-78"/>
              </a:rPr>
              <a:t>وی در شهرستان سراوان- روستای سیرکان- گروهان مرزی کوه سرخ- پاسگاه مرزی میل190 دراپ مشغول خدمت سربازی می باشد.</a:t>
            </a:r>
          </a:p>
          <a:p>
            <a:pPr algn="just" rtl="1"/>
            <a:endParaRPr lang="fa-IR" sz="1600" b="1" dirty="0">
              <a:cs typeface="B Nazanin" panose="00000400000000000000" pitchFamily="2" charset="-78"/>
            </a:endParaRPr>
          </a:p>
          <a:p>
            <a:pPr algn="just" rtl="1"/>
            <a:r>
              <a:rPr lang="fa-IR" sz="1600" b="1" dirty="0">
                <a:cs typeface="B Nazanin" panose="00000400000000000000" pitchFamily="2" charset="-78"/>
              </a:rPr>
              <a:t>بیمار در هنگام بروز علایم در مرخصی بوده است.</a:t>
            </a:r>
          </a:p>
          <a:p>
            <a:pPr algn="just" rtl="1"/>
            <a:endParaRPr lang="fa-IR" sz="1600" b="1" dirty="0">
              <a:cs typeface="B Nazanin" panose="00000400000000000000" pitchFamily="2" charset="-78"/>
            </a:endParaRPr>
          </a:p>
        </p:txBody>
      </p:sp>
      <p:sp>
        <p:nvSpPr>
          <p:cNvPr id="4" name="Content Placeholder 2"/>
          <p:cNvSpPr txBox="1">
            <a:spLocks/>
          </p:cNvSpPr>
          <p:nvPr/>
        </p:nvSpPr>
        <p:spPr>
          <a:xfrm>
            <a:off x="5105033" y="237395"/>
            <a:ext cx="1981933" cy="562705"/>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cs typeface="B Titr" panose="00000700000000000000" pitchFamily="2" charset="-78"/>
              </a:rPr>
              <a:t>Case:</a:t>
            </a:r>
            <a:r>
              <a:rPr lang="fa-IR" dirty="0">
                <a:cs typeface="B Titr" panose="00000700000000000000" pitchFamily="2" charset="-78"/>
              </a:rPr>
              <a:t> </a:t>
            </a:r>
            <a:r>
              <a:rPr lang="en-US" dirty="0">
                <a:cs typeface="B Titr" panose="00000700000000000000" pitchFamily="2" charset="-78"/>
              </a:rPr>
              <a:t>5</a:t>
            </a:r>
            <a:endParaRPr lang="en-US" sz="1800" b="1" dirty="0">
              <a:latin typeface="Andalus" panose="02020603050405020304" pitchFamily="18" charset="-78"/>
              <a:cs typeface="B Titr" panose="00000700000000000000" pitchFamily="2" charset="-78"/>
            </a:endParaRPr>
          </a:p>
        </p:txBody>
      </p:sp>
    </p:spTree>
    <p:extLst>
      <p:ext uri="{BB962C8B-B14F-4D97-AF65-F5344CB8AC3E}">
        <p14:creationId xmlns:p14="http://schemas.microsoft.com/office/powerpoint/2010/main" val="1690107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467" y="2209046"/>
            <a:ext cx="11599333" cy="2462542"/>
          </a:xfrm>
        </p:spPr>
        <p:txBody>
          <a:bodyPr>
            <a:normAutofit lnSpcReduction="10000"/>
          </a:bodyPr>
          <a:lstStyle/>
          <a:p>
            <a:pPr algn="r" rtl="1"/>
            <a:r>
              <a:rPr lang="fa-IR" sz="3200" b="1" dirty="0">
                <a:cs typeface="B Nazanin" panose="00000400000000000000" pitchFamily="2" charset="-78"/>
              </a:rPr>
              <a:t>لازم است در معاینه موارد مشکوک، شغل فرد و مسیر تردد سوال شود.</a:t>
            </a:r>
          </a:p>
          <a:p>
            <a:pPr algn="r" rtl="1"/>
            <a:r>
              <a:rPr lang="fa-IR" sz="3200" b="1" dirty="0">
                <a:cs typeface="B Nazanin" panose="00000400000000000000" pitchFamily="2" charset="-78"/>
              </a:rPr>
              <a:t>تاخیر در تشخیص (تاخیر 8 روزه) امکان بروز مالاریای شدید در شخص را بدنبال دارد.</a:t>
            </a:r>
          </a:p>
          <a:p>
            <a:pPr algn="r" rtl="1"/>
            <a:r>
              <a:rPr lang="fa-IR" sz="3200" b="1" dirty="0">
                <a:cs typeface="B Nazanin" panose="00000400000000000000" pitchFamily="2" charset="-78"/>
              </a:rPr>
              <a:t>هدف: تشخیص موارد مثبت مالاریا در کمتر از 48 ساعت پس از بروز علایم می باشد.</a:t>
            </a:r>
          </a:p>
          <a:p>
            <a:pPr algn="r" rtl="1"/>
            <a:endParaRPr lang="fa-IR" sz="1800" b="1" dirty="0">
              <a:cs typeface="B Nazanin" panose="00000400000000000000" pitchFamily="2" charset="-78"/>
            </a:endParaRPr>
          </a:p>
          <a:p>
            <a:pPr algn="r" rtl="1"/>
            <a:endParaRPr lang="fa-IR" sz="1800" b="1" dirty="0">
              <a:cs typeface="B Nazanin" panose="00000400000000000000" pitchFamily="2" charset="-78"/>
            </a:endParaRPr>
          </a:p>
          <a:p>
            <a:pPr algn="r" rtl="1"/>
            <a:endParaRPr lang="fa-IR" sz="1800" b="1" dirty="0">
              <a:cs typeface="B Nazanin" panose="00000400000000000000" pitchFamily="2" charset="-78"/>
            </a:endParaRPr>
          </a:p>
        </p:txBody>
      </p:sp>
      <p:sp>
        <p:nvSpPr>
          <p:cNvPr id="4" name="Content Placeholder 2"/>
          <p:cNvSpPr txBox="1">
            <a:spLocks/>
          </p:cNvSpPr>
          <p:nvPr/>
        </p:nvSpPr>
        <p:spPr>
          <a:xfrm>
            <a:off x="9371867" y="925459"/>
            <a:ext cx="1981933" cy="56270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a-IR" dirty="0">
                <a:cs typeface="B Titr" panose="00000700000000000000" pitchFamily="2" charset="-78"/>
              </a:rPr>
              <a:t>تحلیل</a:t>
            </a:r>
            <a:endParaRPr lang="en-US" sz="1800" b="1" dirty="0">
              <a:latin typeface="Andalus" panose="02020603050405020304" pitchFamily="18" charset="-78"/>
              <a:cs typeface="B Titr" panose="00000700000000000000" pitchFamily="2" charset="-78"/>
            </a:endParaRPr>
          </a:p>
        </p:txBody>
      </p:sp>
    </p:spTree>
    <p:extLst>
      <p:ext uri="{BB962C8B-B14F-4D97-AF65-F5344CB8AC3E}">
        <p14:creationId xmlns:p14="http://schemas.microsoft.com/office/powerpoint/2010/main" val="2831659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733" y="1112401"/>
            <a:ext cx="11438467" cy="5559332"/>
          </a:xfrm>
        </p:spPr>
        <p:txBody>
          <a:bodyPr>
            <a:normAutofit/>
          </a:bodyPr>
          <a:lstStyle/>
          <a:p>
            <a:pPr algn="just" rtl="1"/>
            <a:r>
              <a:rPr lang="fa-IR" sz="1600" b="1" dirty="0">
                <a:cs typeface="B Nazanin" panose="00000400000000000000" pitchFamily="2" charset="-78"/>
              </a:rPr>
              <a:t>بیمار آقای </a:t>
            </a:r>
            <a:r>
              <a:rPr lang="en-US" sz="1600" b="1" dirty="0">
                <a:cs typeface="B Nazanin" panose="00000400000000000000" pitchFamily="2" charset="-78"/>
              </a:rPr>
              <a:t>20</a:t>
            </a:r>
            <a:r>
              <a:rPr lang="fa-IR" sz="1600" b="1" dirty="0">
                <a:cs typeface="B Nazanin" panose="00000400000000000000" pitchFamily="2" charset="-78"/>
              </a:rPr>
              <a:t> ساله و اهل و ساکن شهر بندرعباس و سرباز وظیفه می باشد.</a:t>
            </a:r>
          </a:p>
          <a:p>
            <a:pPr marL="0" indent="0" algn="just" rtl="1">
              <a:buNone/>
            </a:pPr>
            <a:endParaRPr lang="en-US" sz="1600" b="1" dirty="0">
              <a:cs typeface="B Nazanin" panose="00000400000000000000" pitchFamily="2" charset="-78"/>
            </a:endParaRPr>
          </a:p>
          <a:p>
            <a:pPr algn="just" rtl="1"/>
            <a:r>
              <a:rPr lang="fa-IR" sz="1600" b="1" dirty="0">
                <a:cs typeface="B Nazanin" panose="00000400000000000000" pitchFamily="2" charset="-78"/>
              </a:rPr>
              <a:t>وی در تاریخ 1402/02/20 با علائم </a:t>
            </a:r>
            <a:r>
              <a:rPr lang="fa-IR" sz="1600" b="1" dirty="0">
                <a:solidFill>
                  <a:srgbClr val="FF0000"/>
                </a:solidFill>
                <a:cs typeface="B Nazanin" panose="00000400000000000000" pitchFamily="2" charset="-78"/>
              </a:rPr>
              <a:t>(تب و سردرد و هماچوری) </a:t>
            </a:r>
            <a:r>
              <a:rPr lang="fa-IR" sz="1600" b="1" dirty="0">
                <a:cs typeface="B Nazanin" panose="00000400000000000000" pitchFamily="2" charset="-78"/>
              </a:rPr>
              <a:t>به کلینیک بیمارستان خاتم الانبیاء بندرعباس مراجعه کرده و توسط متخصص داخلی بررسی و جهت آزمایشات مالاریا به واحد آزمایشگاه بیمارستان ارجاع داده می شود.</a:t>
            </a:r>
          </a:p>
          <a:p>
            <a:pPr algn="just" rtl="1"/>
            <a:r>
              <a:rPr lang="fa-IR" sz="1600" b="1" dirty="0">
                <a:cs typeface="B Nazanin" panose="00000400000000000000" pitchFamily="2" charset="-78"/>
              </a:rPr>
              <a:t>با توجه به گرفتن شرح حال، به بیماری مالاریا شک شده اما </a:t>
            </a:r>
            <a:r>
              <a:rPr lang="fa-IR" sz="1600" b="1" dirty="0">
                <a:solidFill>
                  <a:srgbClr val="FF0000"/>
                </a:solidFill>
                <a:cs typeface="B Nazanin" panose="00000400000000000000" pitchFamily="2" charset="-78"/>
              </a:rPr>
              <a:t>فرد بستری نشده </a:t>
            </a:r>
            <a:r>
              <a:rPr lang="fa-IR" sz="1600" b="1" dirty="0">
                <a:cs typeface="B Nazanin" panose="00000400000000000000" pitchFamily="2" charset="-78"/>
              </a:rPr>
              <a:t>است و بصورت سرپایی درمان می شود.</a:t>
            </a:r>
          </a:p>
          <a:p>
            <a:pPr algn="just" rtl="1"/>
            <a:endParaRPr lang="fa-IR" sz="1600" b="1" dirty="0">
              <a:cs typeface="B Nazanin" panose="00000400000000000000" pitchFamily="2" charset="-78"/>
            </a:endParaRPr>
          </a:p>
          <a:p>
            <a:pPr algn="just" rtl="1"/>
            <a:r>
              <a:rPr lang="fa-IR" sz="1600" b="1" dirty="0">
                <a:cs typeface="B Nazanin" panose="00000400000000000000" pitchFamily="2" charset="-78"/>
              </a:rPr>
              <a:t>در تاریخ 1402/02/21  جهت بررسی دقیقتر، ضمن ارسال نمونه لام و کیت بیمار به آزمایشگاه مرکز بهداشت شهرستان بندرعباس، کیت و لامهای جدید از بیمار تهیه شده و در نهایت نتیجه ی کیت  فالسپاروم مثبت و لام </a:t>
            </a:r>
            <a:r>
              <a:rPr lang="en-US" sz="1600" b="1" dirty="0">
                <a:cs typeface="B Nazanin" panose="00000400000000000000" pitchFamily="2" charset="-78"/>
              </a:rPr>
              <a:t>T.F </a:t>
            </a:r>
            <a:r>
              <a:rPr lang="fa-IR" sz="1600" b="1" dirty="0">
                <a:cs typeface="B Nazanin" panose="00000400000000000000" pitchFamily="2" charset="-78"/>
              </a:rPr>
              <a:t> گزارش می گردد و قرص خوراکی کوارتم (صبح و شب) به بیمار داده می شود.</a:t>
            </a:r>
          </a:p>
          <a:p>
            <a:pPr algn="just" rtl="1"/>
            <a:endParaRPr lang="fa-IR" sz="1600" b="1" dirty="0">
              <a:cs typeface="B Nazanin" panose="00000400000000000000" pitchFamily="2" charset="-78"/>
            </a:endParaRPr>
          </a:p>
          <a:p>
            <a:pPr algn="just" rtl="1"/>
            <a:r>
              <a:rPr lang="fa-IR" sz="1600" b="1" dirty="0">
                <a:cs typeface="B Nazanin" panose="00000400000000000000" pitchFamily="2" charset="-78"/>
              </a:rPr>
              <a:t>در نهایت در تاریخ 21/02/1402 طی تماس تلفنی همکاران مرکز بهداشت شهرستان با فوکال پوینت درمان مالاریا استان، با </a:t>
            </a:r>
            <a:r>
              <a:rPr lang="fa-IR" sz="1600" b="1" dirty="0">
                <a:solidFill>
                  <a:srgbClr val="FF0000"/>
                </a:solidFill>
                <a:cs typeface="B Nazanin" panose="00000400000000000000" pitchFamily="2" charset="-78"/>
              </a:rPr>
              <a:t>شک به مالاریای شدید </a:t>
            </a:r>
            <a:r>
              <a:rPr lang="fa-IR" sz="1600" b="1" dirty="0">
                <a:cs typeface="B Nazanin" panose="00000400000000000000" pitchFamily="2" charset="-78"/>
              </a:rPr>
              <a:t>بیمار بستری می شود و با توجه به افت پلاکت، درمان مالاریای شدید بصورت تزریقی برای وی انجام می شود.</a:t>
            </a:r>
          </a:p>
          <a:p>
            <a:pPr algn="just" rtl="1"/>
            <a:endParaRPr lang="fa-IR" sz="1600" b="1" dirty="0">
              <a:cs typeface="B Nazanin" panose="00000400000000000000" pitchFamily="2" charset="-78"/>
            </a:endParaRPr>
          </a:p>
          <a:p>
            <a:pPr algn="just" rtl="1"/>
            <a:r>
              <a:rPr lang="fa-IR" sz="1600" b="1" dirty="0">
                <a:cs typeface="B Nazanin" panose="00000400000000000000" pitchFamily="2" charset="-78"/>
              </a:rPr>
              <a:t>وی در شهرستان سراوان- روستای سیرکان- گروهان مرزی کوه سرخ- پاسگاه مرزی میل190 دراپ مشغول خدمت سربازی می باشد.</a:t>
            </a:r>
          </a:p>
          <a:p>
            <a:pPr algn="just" rtl="1"/>
            <a:endParaRPr lang="fa-IR" sz="1600" b="1" dirty="0">
              <a:cs typeface="B Nazanin" panose="00000400000000000000" pitchFamily="2" charset="-78"/>
            </a:endParaRPr>
          </a:p>
          <a:p>
            <a:pPr algn="just" rtl="1"/>
            <a:r>
              <a:rPr lang="fa-IR" sz="1600" b="1" dirty="0">
                <a:cs typeface="B Nazanin" panose="00000400000000000000" pitchFamily="2" charset="-78"/>
              </a:rPr>
              <a:t>نامبرده در تاریخ 1402/02/15 با بروز علائم (تب و لرز و بدن درد و سردرد) به بهداری سیرکان مراجعه کرده و پس از درمان سرپایی ترخیص گردیده و به بیماری مالاریا شک نشده است.</a:t>
            </a:r>
          </a:p>
          <a:p>
            <a:pPr algn="just" rtl="1"/>
            <a:endParaRPr lang="fa-IR" sz="1600" b="1" dirty="0">
              <a:cs typeface="B Nazanin" panose="00000400000000000000" pitchFamily="2" charset="-78"/>
            </a:endParaRPr>
          </a:p>
          <a:p>
            <a:pPr algn="just" rtl="1"/>
            <a:endParaRPr lang="en-US" sz="1600" b="1" dirty="0">
              <a:cs typeface="B Nazanin" panose="00000400000000000000" pitchFamily="2" charset="-78"/>
            </a:endParaRPr>
          </a:p>
          <a:p>
            <a:pPr algn="just" rtl="1"/>
            <a:endParaRPr lang="en-US" sz="1600" b="1" dirty="0">
              <a:cs typeface="B Nazanin" panose="00000400000000000000" pitchFamily="2" charset="-78"/>
            </a:endParaRPr>
          </a:p>
          <a:p>
            <a:pPr algn="just" rtl="1"/>
            <a:endParaRPr lang="en-US" sz="1600" b="1" dirty="0">
              <a:cs typeface="B Nazanin" panose="00000400000000000000" pitchFamily="2" charset="-78"/>
            </a:endParaRPr>
          </a:p>
          <a:p>
            <a:pPr algn="just" rtl="1"/>
            <a:endParaRPr lang="fa-IR" sz="1600" b="1" dirty="0">
              <a:cs typeface="B Nazanin" panose="00000400000000000000" pitchFamily="2" charset="-78"/>
            </a:endParaRPr>
          </a:p>
        </p:txBody>
      </p:sp>
      <p:sp>
        <p:nvSpPr>
          <p:cNvPr id="4" name="Content Placeholder 2"/>
          <p:cNvSpPr txBox="1">
            <a:spLocks/>
          </p:cNvSpPr>
          <p:nvPr/>
        </p:nvSpPr>
        <p:spPr>
          <a:xfrm>
            <a:off x="5105033" y="237395"/>
            <a:ext cx="1981933" cy="562705"/>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cs typeface="B Titr" panose="00000700000000000000" pitchFamily="2" charset="-78"/>
              </a:rPr>
              <a:t>Case:</a:t>
            </a:r>
            <a:r>
              <a:rPr lang="fa-IR" dirty="0">
                <a:cs typeface="B Titr" panose="00000700000000000000" pitchFamily="2" charset="-78"/>
              </a:rPr>
              <a:t> </a:t>
            </a:r>
            <a:r>
              <a:rPr lang="en-US" dirty="0">
                <a:cs typeface="B Titr" panose="00000700000000000000" pitchFamily="2" charset="-78"/>
              </a:rPr>
              <a:t>6</a:t>
            </a:r>
            <a:endParaRPr lang="en-US" sz="1800" b="1" dirty="0">
              <a:latin typeface="Andalus" panose="02020603050405020304" pitchFamily="18" charset="-78"/>
              <a:cs typeface="B Titr" panose="00000700000000000000" pitchFamily="2" charset="-78"/>
            </a:endParaRPr>
          </a:p>
        </p:txBody>
      </p:sp>
    </p:spTree>
    <p:extLst>
      <p:ext uri="{BB962C8B-B14F-4D97-AF65-F5344CB8AC3E}">
        <p14:creationId xmlns:p14="http://schemas.microsoft.com/office/powerpoint/2010/main" val="1981237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467" y="2209046"/>
            <a:ext cx="11599333" cy="2462542"/>
          </a:xfrm>
        </p:spPr>
        <p:txBody>
          <a:bodyPr>
            <a:normAutofit/>
          </a:bodyPr>
          <a:lstStyle/>
          <a:p>
            <a:pPr algn="r" rtl="1"/>
            <a:r>
              <a:rPr lang="fa-IR" b="1" dirty="0">
                <a:cs typeface="B Nazanin" panose="00000400000000000000" pitchFamily="2" charset="-78"/>
              </a:rPr>
              <a:t>علیرغم داشتن هماچوری و مشخص شدن مالاریای فالسیپارم، به مالاریای شدید شک نشده است.</a:t>
            </a:r>
          </a:p>
          <a:p>
            <a:pPr algn="r" rtl="1"/>
            <a:r>
              <a:rPr lang="fa-IR" b="1" dirty="0">
                <a:cs typeface="B Nazanin" panose="00000400000000000000" pitchFamily="2" charset="-78"/>
              </a:rPr>
              <a:t>در صورت تشخیص دیرهنگام و وارد شدن به مرحله شدید بیماری، احتمال مرگ افزایش می یابد.</a:t>
            </a:r>
          </a:p>
          <a:p>
            <a:pPr algn="r" rtl="1"/>
            <a:r>
              <a:rPr lang="fa-IR" b="1" dirty="0">
                <a:cs typeface="B Nazanin" panose="00000400000000000000" pitchFamily="2" charset="-78"/>
              </a:rPr>
              <a:t>تماس با فوکال پوینت درمان مالاریای استان منجر به بستری شدن و درمان فرد شده است.</a:t>
            </a:r>
          </a:p>
          <a:p>
            <a:pPr algn="r" rtl="1"/>
            <a:endParaRPr lang="fa-IR" sz="1800" b="1" dirty="0">
              <a:cs typeface="B Nazanin" panose="00000400000000000000" pitchFamily="2" charset="-78"/>
            </a:endParaRPr>
          </a:p>
          <a:p>
            <a:pPr algn="r" rtl="1"/>
            <a:endParaRPr lang="fa-IR" sz="1800" b="1" dirty="0">
              <a:cs typeface="B Nazanin" panose="00000400000000000000" pitchFamily="2" charset="-78"/>
            </a:endParaRPr>
          </a:p>
          <a:p>
            <a:pPr algn="r" rtl="1"/>
            <a:endParaRPr lang="fa-IR" sz="1800" b="1" dirty="0">
              <a:cs typeface="B Nazanin" panose="00000400000000000000" pitchFamily="2" charset="-78"/>
            </a:endParaRPr>
          </a:p>
        </p:txBody>
      </p:sp>
      <p:sp>
        <p:nvSpPr>
          <p:cNvPr id="4" name="Content Placeholder 2"/>
          <p:cNvSpPr txBox="1">
            <a:spLocks/>
          </p:cNvSpPr>
          <p:nvPr/>
        </p:nvSpPr>
        <p:spPr>
          <a:xfrm>
            <a:off x="9371867" y="925459"/>
            <a:ext cx="1981933" cy="56270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a-IR" dirty="0">
                <a:cs typeface="B Titr" panose="00000700000000000000" pitchFamily="2" charset="-78"/>
              </a:rPr>
              <a:t>تحلیل</a:t>
            </a:r>
            <a:endParaRPr lang="en-US" sz="1800" b="1" dirty="0">
              <a:latin typeface="Andalus" panose="02020603050405020304" pitchFamily="18" charset="-78"/>
              <a:cs typeface="B Titr" panose="00000700000000000000" pitchFamily="2" charset="-78"/>
            </a:endParaRPr>
          </a:p>
        </p:txBody>
      </p:sp>
    </p:spTree>
    <p:extLst>
      <p:ext uri="{BB962C8B-B14F-4D97-AF65-F5344CB8AC3E}">
        <p14:creationId xmlns:p14="http://schemas.microsoft.com/office/powerpoint/2010/main" val="396367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132" y="2009869"/>
            <a:ext cx="11717867" cy="4461268"/>
          </a:xfrm>
        </p:spPr>
        <p:txBody>
          <a:bodyPr>
            <a:normAutofit/>
          </a:bodyPr>
          <a:lstStyle/>
          <a:p>
            <a:pPr algn="just" rtl="1"/>
            <a:r>
              <a:rPr lang="fa-IR" sz="1800" b="1" dirty="0">
                <a:cs typeface="B Nazanin" panose="00000400000000000000" pitchFamily="2" charset="-78"/>
              </a:rPr>
              <a:t>بیمار آقای 23ساله و اهل استان سیستان و بلوچستان و به شغل کارگری در گمرک شهر بندرلنگه مشغول می باشد.</a:t>
            </a:r>
          </a:p>
          <a:p>
            <a:pPr algn="just" rtl="1"/>
            <a:endParaRPr lang="fa-IR" sz="1800" b="1" dirty="0">
              <a:cs typeface="B Nazanin" panose="00000400000000000000" pitchFamily="2" charset="-78"/>
            </a:endParaRPr>
          </a:p>
          <a:p>
            <a:pPr algn="just" rtl="1"/>
            <a:r>
              <a:rPr lang="fa-IR" sz="1800" b="1" dirty="0">
                <a:cs typeface="B Nazanin" panose="00000400000000000000" pitchFamily="2" charset="-78"/>
              </a:rPr>
              <a:t>وی در تاریخ 1402/02/09 بدلیل بروز تب به </a:t>
            </a:r>
            <a:r>
              <a:rPr lang="fa-IR" sz="1800" b="1" dirty="0">
                <a:solidFill>
                  <a:srgbClr val="FF0000"/>
                </a:solidFill>
                <a:cs typeface="B Nazanin" panose="00000400000000000000" pitchFamily="2" charset="-78"/>
              </a:rPr>
              <a:t>بیمارستان شهدا </a:t>
            </a:r>
            <a:r>
              <a:rPr lang="fa-IR" sz="1800" b="1" dirty="0">
                <a:cs typeface="B Nazanin" panose="00000400000000000000" pitchFamily="2" charset="-78"/>
              </a:rPr>
              <a:t>شهر بندرلنگه مراجعه کرده که با تشخیص آنفلوآنزا درمان گرفته و با بهبود نسبی ترخیص می شود.</a:t>
            </a:r>
          </a:p>
          <a:p>
            <a:pPr algn="just" rtl="1"/>
            <a:endParaRPr lang="fa-IR" sz="1800" b="1" dirty="0">
              <a:cs typeface="B Nazanin" panose="00000400000000000000" pitchFamily="2" charset="-78"/>
            </a:endParaRPr>
          </a:p>
          <a:p>
            <a:pPr algn="just" rtl="1"/>
            <a:r>
              <a:rPr lang="fa-IR" sz="1800" b="1" dirty="0">
                <a:cs typeface="B Nazanin" panose="00000400000000000000" pitchFamily="2" charset="-78"/>
              </a:rPr>
              <a:t>سپس در تاریخ 1402/02/10 به </a:t>
            </a:r>
            <a:r>
              <a:rPr lang="fa-IR" sz="1800" b="1" dirty="0">
                <a:solidFill>
                  <a:srgbClr val="FF0000"/>
                </a:solidFill>
                <a:cs typeface="B Nazanin" panose="00000400000000000000" pitchFamily="2" charset="-78"/>
              </a:rPr>
              <a:t>بیمارستان خصوصی شهید محمدیها </a:t>
            </a:r>
            <a:r>
              <a:rPr lang="fa-IR" sz="1800" b="1" dirty="0">
                <a:cs typeface="B Nazanin" panose="00000400000000000000" pitchFamily="2" charset="-78"/>
              </a:rPr>
              <a:t>در شهر بندرلنگه مراجعه کرده و </a:t>
            </a:r>
            <a:r>
              <a:rPr lang="fa-IR" sz="1800" b="1" dirty="0">
                <a:solidFill>
                  <a:srgbClr val="FF0000"/>
                </a:solidFill>
                <a:cs typeface="B Nazanin" panose="00000400000000000000" pitchFamily="2" charset="-78"/>
              </a:rPr>
              <a:t>بعلت درد شکم </a:t>
            </a:r>
            <a:r>
              <a:rPr lang="fa-IR" sz="1800" b="1" dirty="0">
                <a:cs typeface="B Nazanin" panose="00000400000000000000" pitchFamily="2" charset="-78"/>
              </a:rPr>
              <a:t>بصورت سرپایی و درمان علامتی می شود.</a:t>
            </a:r>
          </a:p>
          <a:p>
            <a:pPr algn="just" rtl="1"/>
            <a:endParaRPr lang="fa-IR" sz="1800" b="1" dirty="0">
              <a:cs typeface="B Nazanin" panose="00000400000000000000" pitchFamily="2" charset="-78"/>
            </a:endParaRPr>
          </a:p>
          <a:p>
            <a:pPr algn="just" rtl="1"/>
            <a:r>
              <a:rPr lang="fa-IR" sz="1800" b="1" dirty="0">
                <a:cs typeface="B Nazanin" panose="00000400000000000000" pitchFamily="2" charset="-78"/>
              </a:rPr>
              <a:t> وی در تاریخ 1402/02/11 و با عدم بهبود وضعیت جسمانی، </a:t>
            </a:r>
            <a:r>
              <a:rPr lang="fa-IR" sz="1800" b="1" dirty="0">
                <a:solidFill>
                  <a:srgbClr val="FF0000"/>
                </a:solidFill>
                <a:cs typeface="B Nazanin" panose="00000400000000000000" pitchFamily="2" charset="-78"/>
              </a:rPr>
              <a:t>مجددا به بیمارستان دولتی شهدا بندرلنگه </a:t>
            </a:r>
            <a:r>
              <a:rPr lang="fa-IR" sz="1800" b="1" dirty="0">
                <a:cs typeface="B Nazanin" panose="00000400000000000000" pitchFamily="2" charset="-78"/>
              </a:rPr>
              <a:t>مراجعه و بستری شده که در تاریخ 1402/02/15 و </a:t>
            </a:r>
            <a:r>
              <a:rPr lang="fa-IR" sz="1800" b="1" dirty="0">
                <a:solidFill>
                  <a:srgbClr val="FF0000"/>
                </a:solidFill>
                <a:cs typeface="B Nazanin" panose="00000400000000000000" pitchFamily="2" charset="-78"/>
              </a:rPr>
              <a:t>با اصرار بیمار</a:t>
            </a:r>
            <a:r>
              <a:rPr lang="fa-IR" sz="1800" b="1" dirty="0">
                <a:cs typeface="B Nazanin" panose="00000400000000000000" pitchFamily="2" charset="-78"/>
              </a:rPr>
              <a:t>، از وی لام خون محیطی تهیه و پس از انجام آزمایش و تایید از طریق آزمایشگاه مالاریا شبکه بهداشت و درمان شهرستان بندرلنگه، مالاریای وی ویواکس تشخیص داده شده و بلافاصله درمان آغاز می گردد.</a:t>
            </a:r>
          </a:p>
          <a:p>
            <a:pPr algn="r" rtl="1"/>
            <a:endParaRPr lang="fa-IR" sz="1800" b="1" dirty="0">
              <a:cs typeface="B Nazanin" panose="00000400000000000000" pitchFamily="2" charset="-78"/>
            </a:endParaRPr>
          </a:p>
          <a:p>
            <a:pPr algn="r" rtl="1"/>
            <a:endParaRPr lang="fa-IR" sz="1800" b="1" dirty="0">
              <a:cs typeface="B Nazanin" panose="00000400000000000000" pitchFamily="2" charset="-78"/>
            </a:endParaRPr>
          </a:p>
        </p:txBody>
      </p:sp>
      <p:sp>
        <p:nvSpPr>
          <p:cNvPr id="4" name="Content Placeholder 2"/>
          <p:cNvSpPr txBox="1">
            <a:spLocks/>
          </p:cNvSpPr>
          <p:nvPr/>
        </p:nvSpPr>
        <p:spPr>
          <a:xfrm>
            <a:off x="5105033" y="237395"/>
            <a:ext cx="1981933" cy="562705"/>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cs typeface="B Titr" panose="00000700000000000000" pitchFamily="2" charset="-78"/>
              </a:rPr>
              <a:t>Case</a:t>
            </a:r>
            <a:r>
              <a:rPr lang="en-US">
                <a:cs typeface="B Titr" panose="00000700000000000000" pitchFamily="2" charset="-78"/>
              </a:rPr>
              <a:t>: 7</a:t>
            </a:r>
            <a:endParaRPr lang="en-US" sz="1800" b="1" dirty="0">
              <a:latin typeface="Andalus" panose="02020603050405020304" pitchFamily="18" charset="-78"/>
              <a:cs typeface="B Titr" panose="00000700000000000000" pitchFamily="2" charset="-78"/>
            </a:endParaRPr>
          </a:p>
        </p:txBody>
      </p:sp>
    </p:spTree>
    <p:extLst>
      <p:ext uri="{BB962C8B-B14F-4D97-AF65-F5344CB8AC3E}">
        <p14:creationId xmlns:p14="http://schemas.microsoft.com/office/powerpoint/2010/main" val="4089842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09046"/>
            <a:ext cx="10515600" cy="2462542"/>
          </a:xfrm>
        </p:spPr>
        <p:txBody>
          <a:bodyPr>
            <a:normAutofit/>
          </a:bodyPr>
          <a:lstStyle/>
          <a:p>
            <a:pPr algn="r" rtl="1"/>
            <a:r>
              <a:rPr lang="fa-IR" sz="2400" b="1" dirty="0">
                <a:cs typeface="B Nazanin" panose="00000400000000000000" pitchFamily="2" charset="-78"/>
              </a:rPr>
              <a:t>احتمال بروز بیماری مالاریا با علایم گوارشی وجود دارد و لزوما علامت تب و لرز مشخصه اصلی مالاریا نمی باشد.</a:t>
            </a:r>
          </a:p>
          <a:p>
            <a:pPr algn="r" rtl="1"/>
            <a:r>
              <a:rPr lang="fa-IR" sz="2400" b="1" dirty="0">
                <a:cs typeface="B Nazanin" panose="00000400000000000000" pitchFamily="2" charset="-78"/>
              </a:rPr>
              <a:t>با توجه به اینکه فرد از منطقه مالاریا خیز کشور بوده است اما در مراجعات بیمار به مراکز درمانی، شرح حال از وی گرفته نشده است.</a:t>
            </a:r>
          </a:p>
          <a:p>
            <a:pPr algn="r" rtl="1"/>
            <a:r>
              <a:rPr lang="fa-IR" sz="2400" b="1" dirty="0">
                <a:cs typeface="B Nazanin" panose="00000400000000000000" pitchFamily="2" charset="-78"/>
              </a:rPr>
              <a:t>خود بیمار اصرار به تهیه لام  مالاریا کرده است.</a:t>
            </a:r>
          </a:p>
          <a:p>
            <a:pPr algn="r" rtl="1"/>
            <a:endParaRPr lang="fa-IR" sz="1800" b="1" dirty="0">
              <a:cs typeface="B Nazanin" panose="00000400000000000000" pitchFamily="2" charset="-78"/>
            </a:endParaRPr>
          </a:p>
        </p:txBody>
      </p:sp>
      <p:sp>
        <p:nvSpPr>
          <p:cNvPr id="4" name="Content Placeholder 2"/>
          <p:cNvSpPr txBox="1">
            <a:spLocks/>
          </p:cNvSpPr>
          <p:nvPr/>
        </p:nvSpPr>
        <p:spPr>
          <a:xfrm>
            <a:off x="9371867" y="925459"/>
            <a:ext cx="1981933" cy="56270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a-IR" dirty="0">
                <a:cs typeface="B Titr" panose="00000700000000000000" pitchFamily="2" charset="-78"/>
              </a:rPr>
              <a:t>تحلیل</a:t>
            </a:r>
            <a:endParaRPr lang="en-US" sz="1800" b="1" dirty="0">
              <a:latin typeface="Andalus" panose="02020603050405020304" pitchFamily="18" charset="-78"/>
              <a:cs typeface="B Titr" panose="00000700000000000000" pitchFamily="2" charset="-78"/>
            </a:endParaRPr>
          </a:p>
        </p:txBody>
      </p:sp>
    </p:spTree>
    <p:extLst>
      <p:ext uri="{BB962C8B-B14F-4D97-AF65-F5344CB8AC3E}">
        <p14:creationId xmlns:p14="http://schemas.microsoft.com/office/powerpoint/2010/main" val="3675551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467" y="1396182"/>
            <a:ext cx="11599333" cy="5074956"/>
          </a:xfrm>
        </p:spPr>
        <p:txBody>
          <a:bodyPr>
            <a:normAutofit fontScale="77500" lnSpcReduction="20000"/>
          </a:bodyPr>
          <a:lstStyle/>
          <a:p>
            <a:pPr algn="r" rtl="1"/>
            <a:r>
              <a:rPr lang="fa-IR" sz="2300" b="1" dirty="0">
                <a:cs typeface="B Nazanin" panose="00000400000000000000" pitchFamily="2" charset="-78"/>
              </a:rPr>
              <a:t>در معاینه افراد باید شغل و ملیت فرد و مسافرت به مناطق مالاریاخیز پرسیده شود.</a:t>
            </a:r>
          </a:p>
          <a:p>
            <a:pPr algn="r" rtl="1"/>
            <a:endParaRPr lang="fa-IR" sz="2300" b="1" dirty="0">
              <a:cs typeface="B Nazanin" panose="00000400000000000000" pitchFamily="2" charset="-78"/>
            </a:endParaRPr>
          </a:p>
          <a:p>
            <a:pPr algn="r" rtl="1"/>
            <a:r>
              <a:rPr lang="fa-IR" sz="2300" b="1" dirty="0">
                <a:cs typeface="B Nazanin" panose="00000400000000000000" pitchFamily="2" charset="-78"/>
              </a:rPr>
              <a:t>لزوم بستری شدن موارد مشکوک به مالاریای شدید.</a:t>
            </a:r>
          </a:p>
          <a:p>
            <a:pPr algn="r" rtl="1"/>
            <a:endParaRPr lang="fa-IR" sz="2300" b="1" dirty="0">
              <a:cs typeface="B Nazanin" panose="00000400000000000000" pitchFamily="2" charset="-78"/>
            </a:endParaRPr>
          </a:p>
          <a:p>
            <a:pPr algn="r" rtl="1"/>
            <a:r>
              <a:rPr lang="fa-IR" sz="2300" b="1" dirty="0">
                <a:cs typeface="B Nazanin" panose="00000400000000000000" pitchFamily="2" charset="-78"/>
              </a:rPr>
              <a:t>تمامی موارد مالاریا فالسیپاروم باید از نظر مالاریای  شدید توسط پزشک بررسی شوند.</a:t>
            </a:r>
          </a:p>
          <a:p>
            <a:pPr algn="r" rtl="1"/>
            <a:endParaRPr lang="fa-IR" sz="2300" b="1" dirty="0">
              <a:cs typeface="B Nazanin" panose="00000400000000000000" pitchFamily="2" charset="-78"/>
            </a:endParaRPr>
          </a:p>
          <a:p>
            <a:pPr algn="r" rtl="1"/>
            <a:r>
              <a:rPr lang="fa-IR" sz="2300" b="1" dirty="0">
                <a:cs typeface="B Nazanin" panose="00000400000000000000" pitchFamily="2" charset="-78"/>
              </a:rPr>
              <a:t>یکبار منفی شدن لام خون محیطی موید رد مالاریا نیست و امکان مثبت شدن لام در بیماریابی های بعدی وجود دارد.</a:t>
            </a:r>
          </a:p>
          <a:p>
            <a:pPr algn="r" rtl="1"/>
            <a:endParaRPr lang="fa-IR" sz="2300" b="1" dirty="0">
              <a:cs typeface="B Nazanin" panose="00000400000000000000" pitchFamily="2" charset="-78"/>
            </a:endParaRPr>
          </a:p>
          <a:p>
            <a:pPr algn="r" rtl="1"/>
            <a:r>
              <a:rPr lang="fa-IR" sz="2300" b="1" dirty="0">
                <a:cs typeface="B Nazanin" panose="00000400000000000000" pitchFamily="2" charset="-78"/>
              </a:rPr>
              <a:t>در موارد مالاریا امکان کاهش پلاکت و آنمی وجود دارد و نباید فورا به سرطان شک کرد، فلذا یکی از تشخیص ها هنگام پایین بودن هموگلوبین می تواند بیماری مالاریا باشد.</a:t>
            </a:r>
          </a:p>
          <a:p>
            <a:pPr algn="r" rtl="1"/>
            <a:endParaRPr lang="fa-IR" sz="2300" b="1" dirty="0">
              <a:cs typeface="B Nazanin" panose="00000400000000000000" pitchFamily="2" charset="-78"/>
            </a:endParaRPr>
          </a:p>
          <a:p>
            <a:pPr algn="r" rtl="1"/>
            <a:r>
              <a:rPr lang="fa-IR" sz="2300" b="1" dirty="0">
                <a:cs typeface="B Nazanin" panose="00000400000000000000" pitchFamily="2" charset="-78"/>
              </a:rPr>
              <a:t>لازم است در اتباع غیر ایرانی سابقه ابتلا به مالاریا هنگام گرفتن شرح حال پرسیده شود.</a:t>
            </a:r>
          </a:p>
          <a:p>
            <a:pPr algn="r" rtl="1"/>
            <a:endParaRPr lang="fa-IR" sz="2300" b="1" dirty="0">
              <a:cs typeface="B Nazanin" panose="00000400000000000000" pitchFamily="2" charset="-78"/>
            </a:endParaRPr>
          </a:p>
          <a:p>
            <a:pPr algn="r" rtl="1"/>
            <a:r>
              <a:rPr lang="fa-IR" sz="2300" b="1" dirty="0">
                <a:cs typeface="B Nazanin" panose="00000400000000000000" pitchFamily="2" charset="-78"/>
              </a:rPr>
              <a:t>با تشخیص دیرهنگام بیماری مالاریا، امکان وخامت حال و انتقال بیماری به سایر افراد نیز وجود دارد.</a:t>
            </a:r>
          </a:p>
          <a:p>
            <a:pPr algn="r" rtl="1"/>
            <a:endParaRPr lang="fa-IR" sz="2300" b="1" dirty="0">
              <a:cs typeface="B Nazanin" panose="00000400000000000000" pitchFamily="2" charset="-78"/>
            </a:endParaRPr>
          </a:p>
          <a:p>
            <a:pPr algn="r" rtl="1"/>
            <a:r>
              <a:rPr lang="fa-IR" sz="2300" b="1" dirty="0">
                <a:cs typeface="B Nazanin" panose="00000400000000000000" pitchFamily="2" charset="-78"/>
              </a:rPr>
              <a:t>لزوم هماهنگی با فوکال پوینت درمان مالاریا استان بهنگام بروز موارد مالاریای شدید.</a:t>
            </a:r>
          </a:p>
          <a:p>
            <a:pPr algn="r" rtl="1"/>
            <a:endParaRPr lang="fa-IR" sz="1800" b="1" dirty="0">
              <a:cs typeface="B Nazanin" panose="00000400000000000000" pitchFamily="2" charset="-78"/>
            </a:endParaRPr>
          </a:p>
          <a:p>
            <a:pPr algn="r" rtl="1"/>
            <a:endParaRPr lang="fa-IR" sz="1800" b="1" dirty="0">
              <a:cs typeface="B Nazanin" panose="00000400000000000000" pitchFamily="2" charset="-78"/>
            </a:endParaRPr>
          </a:p>
          <a:p>
            <a:pPr algn="r" rtl="1"/>
            <a:endParaRPr lang="fa-IR" sz="1800" b="1" dirty="0">
              <a:cs typeface="B Nazanin" panose="00000400000000000000" pitchFamily="2" charset="-78"/>
            </a:endParaRPr>
          </a:p>
        </p:txBody>
      </p:sp>
      <p:sp>
        <p:nvSpPr>
          <p:cNvPr id="4" name="Content Placeholder 2"/>
          <p:cNvSpPr txBox="1">
            <a:spLocks/>
          </p:cNvSpPr>
          <p:nvPr/>
        </p:nvSpPr>
        <p:spPr>
          <a:xfrm>
            <a:off x="9670805" y="371544"/>
            <a:ext cx="1981933" cy="56270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a-IR" dirty="0">
                <a:cs typeface="B Titr" panose="00000700000000000000" pitchFamily="2" charset="-78"/>
              </a:rPr>
              <a:t>تحلیل نهایی</a:t>
            </a:r>
            <a:endParaRPr lang="en-US" sz="1800" b="1" dirty="0">
              <a:latin typeface="Andalus" panose="02020603050405020304" pitchFamily="18" charset="-78"/>
              <a:cs typeface="B Titr" panose="00000700000000000000" pitchFamily="2" charset="-78"/>
            </a:endParaRPr>
          </a:p>
        </p:txBody>
      </p:sp>
    </p:spTree>
    <p:extLst>
      <p:ext uri="{BB962C8B-B14F-4D97-AF65-F5344CB8AC3E}">
        <p14:creationId xmlns:p14="http://schemas.microsoft.com/office/powerpoint/2010/main" val="268697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138" y="0"/>
            <a:ext cx="8176847" cy="6858000"/>
          </a:xfrm>
          <a:prstGeom prst="rect">
            <a:avLst/>
          </a:prstGeom>
        </p:spPr>
      </p:pic>
    </p:spTree>
    <p:extLst>
      <p:ext uri="{BB962C8B-B14F-4D97-AF65-F5344CB8AC3E}">
        <p14:creationId xmlns:p14="http://schemas.microsoft.com/office/powerpoint/2010/main" val="4061840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70335" y="2404567"/>
            <a:ext cx="6374488" cy="1886776"/>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a-IR" dirty="0">
              <a:cs typeface="B Titr" panose="00000700000000000000" pitchFamily="2" charset="-78"/>
            </a:endParaRPr>
          </a:p>
          <a:p>
            <a:pPr marL="0" indent="0" algn="ctr">
              <a:buFont typeface="Arial" panose="020B0604020202020204" pitchFamily="34" charset="0"/>
              <a:buNone/>
            </a:pPr>
            <a:r>
              <a:rPr lang="fa-IR" sz="4400" dirty="0">
                <a:cs typeface="B Titr" panose="00000700000000000000" pitchFamily="2" charset="-78"/>
              </a:rPr>
              <a:t>با تشکر از توجه شما</a:t>
            </a:r>
          </a:p>
          <a:p>
            <a:pPr marL="0" indent="0" algn="ctr">
              <a:buFont typeface="Arial" panose="020B0604020202020204" pitchFamily="34" charset="0"/>
              <a:buNone/>
            </a:pPr>
            <a:endParaRPr lang="fa-IR" dirty="0">
              <a:cs typeface="B Titr" panose="00000700000000000000" pitchFamily="2" charset="-78"/>
            </a:endParaRPr>
          </a:p>
          <a:p>
            <a:pPr marL="0" indent="0" algn="ctr">
              <a:buFont typeface="Arial" panose="020B0604020202020204" pitchFamily="34" charset="0"/>
              <a:buNone/>
            </a:pPr>
            <a:endParaRPr lang="en-US" b="1" dirty="0">
              <a:latin typeface="Andalus" panose="02020603050405020304" pitchFamily="18" charset="-78"/>
              <a:cs typeface="Andalus" panose="02020603050405020304" pitchFamily="18" charset="-78"/>
            </a:endParaRPr>
          </a:p>
          <a:p>
            <a:pPr marL="0" indent="0" algn="ctr">
              <a:buFont typeface="Arial" panose="020B0604020202020204" pitchFamily="34" charset="0"/>
              <a:buNone/>
            </a:pPr>
            <a:endParaRPr lang="fa-IR" sz="1800" b="1" dirty="0">
              <a:latin typeface="Andalus" panose="02020603050405020304" pitchFamily="18" charset="-78"/>
              <a:cs typeface="B Titr" panose="00000700000000000000" pitchFamily="2" charset="-78"/>
            </a:endParaRPr>
          </a:p>
          <a:p>
            <a:pPr marL="0" indent="0" algn="ctr">
              <a:buFont typeface="Arial" panose="020B0604020202020204" pitchFamily="34" charset="0"/>
              <a:buNone/>
            </a:pPr>
            <a:endParaRPr lang="fa-IR" sz="1800" b="1" dirty="0">
              <a:latin typeface="Andalus" panose="02020603050405020304" pitchFamily="18" charset="-78"/>
              <a:cs typeface="B Titr" panose="00000700000000000000" pitchFamily="2" charset="-78"/>
            </a:endParaRPr>
          </a:p>
          <a:p>
            <a:pPr marL="0" indent="0" algn="ctr">
              <a:buFont typeface="Arial" panose="020B0604020202020204" pitchFamily="34" charset="0"/>
              <a:buNone/>
            </a:pPr>
            <a:endParaRPr lang="fa-IR" sz="1800" b="1" dirty="0">
              <a:latin typeface="Andalus" panose="02020603050405020304" pitchFamily="18" charset="-78"/>
              <a:cs typeface="B Titr" panose="00000700000000000000" pitchFamily="2" charset="-78"/>
            </a:endParaRPr>
          </a:p>
          <a:p>
            <a:pPr marL="0" indent="0" algn="ctr">
              <a:buFont typeface="Arial" panose="020B0604020202020204" pitchFamily="34" charset="0"/>
              <a:buNone/>
            </a:pPr>
            <a:endParaRPr lang="en-US" sz="1800" b="1" dirty="0">
              <a:latin typeface="Andalus" panose="02020603050405020304" pitchFamily="18" charset="-78"/>
              <a:cs typeface="B Titr" panose="00000700000000000000" pitchFamily="2" charset="-78"/>
            </a:endParaRPr>
          </a:p>
        </p:txBody>
      </p:sp>
    </p:spTree>
    <p:extLst>
      <p:ext uri="{BB962C8B-B14F-4D97-AF65-F5344CB8AC3E}">
        <p14:creationId xmlns:p14="http://schemas.microsoft.com/office/powerpoint/2010/main" val="419850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769" y="211885"/>
            <a:ext cx="11728938" cy="3068516"/>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ormAutofit fontScale="92500" lnSpcReduction="10000"/>
          </a:bodyPr>
          <a:lstStyle/>
          <a:p>
            <a:pPr marL="0" indent="0" algn="ctr">
              <a:buNone/>
            </a:pPr>
            <a:endParaRPr lang="fa-IR" sz="5400" dirty="0">
              <a:solidFill>
                <a:schemeClr val="tx1"/>
              </a:solidFill>
              <a:cs typeface="B Titr" panose="00000700000000000000" pitchFamily="2" charset="-78"/>
            </a:endParaRPr>
          </a:p>
          <a:p>
            <a:pPr marL="0" indent="0" algn="ctr">
              <a:buNone/>
            </a:pPr>
            <a:r>
              <a:rPr lang="fa-IR" sz="5400" dirty="0">
                <a:solidFill>
                  <a:schemeClr val="tx1"/>
                </a:solidFill>
                <a:cs typeface="B Titr" panose="00000700000000000000" pitchFamily="2" charset="-78"/>
              </a:rPr>
              <a:t>بررسی موارد جدید مالاریا استان هرمزگان</a:t>
            </a:r>
          </a:p>
          <a:p>
            <a:pPr marL="0" indent="0" algn="ctr">
              <a:buNone/>
            </a:pPr>
            <a:endParaRPr lang="fa-IR" sz="6000" dirty="0">
              <a:solidFill>
                <a:schemeClr val="tx1"/>
              </a:solidFill>
              <a:cs typeface="B Titr" panose="00000700000000000000" pitchFamily="2" charset="-78"/>
            </a:endParaRPr>
          </a:p>
          <a:p>
            <a:pPr marL="0" indent="0" algn="ctr">
              <a:buNone/>
            </a:pPr>
            <a:r>
              <a:rPr lang="en-US" sz="6000" b="1" dirty="0">
                <a:solidFill>
                  <a:schemeClr val="tx1"/>
                </a:solidFill>
                <a:latin typeface="Andalus" panose="02020603050405020304" pitchFamily="18" charset="-78"/>
                <a:cs typeface="Andalus" panose="02020603050405020304" pitchFamily="18" charset="-78"/>
              </a:rPr>
              <a:t>Case report</a:t>
            </a:r>
            <a:endParaRPr lang="fa-IR" sz="6000" b="1" dirty="0">
              <a:solidFill>
                <a:schemeClr val="tx1"/>
              </a:solidFill>
              <a:latin typeface="Andalus" panose="02020603050405020304" pitchFamily="18" charset="-78"/>
              <a:cs typeface="Andalus" panose="02020603050405020304" pitchFamily="18" charset="-78"/>
            </a:endParaRPr>
          </a:p>
          <a:p>
            <a:pPr marL="0" indent="0" algn="ctr">
              <a:buNone/>
            </a:pPr>
            <a:endParaRPr lang="en-US" sz="6000" b="1" dirty="0">
              <a:solidFill>
                <a:schemeClr val="tx1"/>
              </a:solidFill>
              <a:latin typeface="Andalus" panose="02020603050405020304" pitchFamily="18" charset="-78"/>
              <a:cs typeface="Andalus" panose="02020603050405020304" pitchFamily="18" charset="-78"/>
            </a:endParaRPr>
          </a:p>
          <a:p>
            <a:pPr marL="0" indent="0" algn="ctr">
              <a:buNone/>
            </a:pPr>
            <a:endParaRPr lang="fa-IR" sz="4400" b="1" dirty="0">
              <a:solidFill>
                <a:schemeClr val="tx1"/>
              </a:solidFill>
              <a:latin typeface="Andalus" panose="02020603050405020304" pitchFamily="18" charset="-78"/>
              <a:cs typeface="B Titr" panose="00000700000000000000" pitchFamily="2" charset="-78"/>
            </a:endParaRPr>
          </a:p>
          <a:p>
            <a:pPr marL="0" indent="0" algn="ctr">
              <a:buNone/>
            </a:pPr>
            <a:endParaRPr lang="fa-IR" sz="4400" b="1" dirty="0">
              <a:solidFill>
                <a:schemeClr val="tx1"/>
              </a:solidFill>
              <a:latin typeface="Andalus" panose="02020603050405020304" pitchFamily="18" charset="-78"/>
              <a:cs typeface="B Titr" panose="00000700000000000000" pitchFamily="2" charset="-78"/>
            </a:endParaRPr>
          </a:p>
          <a:p>
            <a:pPr marL="0" indent="0" algn="ctr">
              <a:buNone/>
            </a:pPr>
            <a:endParaRPr lang="fa-IR" sz="4400" b="1" dirty="0">
              <a:solidFill>
                <a:schemeClr val="tx1"/>
              </a:solidFill>
              <a:latin typeface="Andalus" panose="02020603050405020304" pitchFamily="18" charset="-78"/>
              <a:cs typeface="B Titr" panose="00000700000000000000" pitchFamily="2" charset="-78"/>
            </a:endParaRPr>
          </a:p>
          <a:p>
            <a:pPr marL="0" indent="0" algn="ctr">
              <a:buNone/>
            </a:pPr>
            <a:endParaRPr lang="en-US" sz="4400" b="1" dirty="0">
              <a:solidFill>
                <a:schemeClr val="tx1"/>
              </a:solidFill>
              <a:latin typeface="Andalus" panose="02020603050405020304" pitchFamily="18" charset="-78"/>
              <a:cs typeface="B Titr" panose="00000700000000000000" pitchFamily="2" charset="-78"/>
            </a:endParaRPr>
          </a:p>
        </p:txBody>
      </p:sp>
      <p:sp>
        <p:nvSpPr>
          <p:cNvPr id="6" name="Content Placeholder 2"/>
          <p:cNvSpPr txBox="1">
            <a:spLocks/>
          </p:cNvSpPr>
          <p:nvPr/>
        </p:nvSpPr>
        <p:spPr>
          <a:xfrm>
            <a:off x="3457575" y="4695093"/>
            <a:ext cx="5341327" cy="119575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a-IR" dirty="0">
                <a:cs typeface="B Titr" panose="00000700000000000000" pitchFamily="2" charset="-78"/>
              </a:rPr>
              <a:t>دکتر عبدالجبار ذاکری</a:t>
            </a:r>
          </a:p>
          <a:p>
            <a:pPr marL="0" indent="0" algn="ctr">
              <a:buFont typeface="Arial" panose="020B0604020202020204" pitchFamily="34" charset="0"/>
              <a:buNone/>
            </a:pPr>
            <a:r>
              <a:rPr lang="fa-IR" dirty="0">
                <a:cs typeface="B Titr" panose="00000700000000000000" pitchFamily="2" charset="-78"/>
              </a:rPr>
              <a:t>متخصص پزشکی اجتماعی</a:t>
            </a:r>
          </a:p>
          <a:p>
            <a:pPr marL="0" indent="0" algn="ctr">
              <a:buFont typeface="Arial" panose="020B0604020202020204" pitchFamily="34" charset="0"/>
              <a:buNone/>
            </a:pPr>
            <a:endParaRPr lang="fa-IR" dirty="0">
              <a:cs typeface="B Titr" panose="00000700000000000000" pitchFamily="2" charset="-78"/>
            </a:endParaRPr>
          </a:p>
          <a:p>
            <a:pPr marL="0" indent="0" algn="ctr">
              <a:buFont typeface="Arial" panose="020B0604020202020204" pitchFamily="34" charset="0"/>
              <a:buNone/>
            </a:pPr>
            <a:endParaRPr lang="en-US" b="1" dirty="0">
              <a:latin typeface="Andalus" panose="02020603050405020304" pitchFamily="18" charset="-78"/>
              <a:cs typeface="Andalus" panose="02020603050405020304" pitchFamily="18" charset="-78"/>
            </a:endParaRPr>
          </a:p>
          <a:p>
            <a:pPr marL="0" indent="0" algn="ctr">
              <a:buFont typeface="Arial" panose="020B0604020202020204" pitchFamily="34" charset="0"/>
              <a:buNone/>
            </a:pPr>
            <a:endParaRPr lang="fa-IR" sz="1800" b="1" dirty="0">
              <a:latin typeface="Andalus" panose="02020603050405020304" pitchFamily="18" charset="-78"/>
              <a:cs typeface="B Titr" panose="00000700000000000000" pitchFamily="2" charset="-78"/>
            </a:endParaRPr>
          </a:p>
          <a:p>
            <a:pPr marL="0" indent="0" algn="ctr">
              <a:buFont typeface="Arial" panose="020B0604020202020204" pitchFamily="34" charset="0"/>
              <a:buNone/>
            </a:pPr>
            <a:endParaRPr lang="fa-IR" sz="1800" b="1" dirty="0">
              <a:latin typeface="Andalus" panose="02020603050405020304" pitchFamily="18" charset="-78"/>
              <a:cs typeface="B Titr" panose="00000700000000000000" pitchFamily="2" charset="-78"/>
            </a:endParaRPr>
          </a:p>
          <a:p>
            <a:pPr marL="0" indent="0" algn="ctr">
              <a:buFont typeface="Arial" panose="020B0604020202020204" pitchFamily="34" charset="0"/>
              <a:buNone/>
            </a:pPr>
            <a:endParaRPr lang="fa-IR" sz="1800" b="1" dirty="0">
              <a:latin typeface="Andalus" panose="02020603050405020304" pitchFamily="18" charset="-78"/>
              <a:cs typeface="B Titr" panose="00000700000000000000" pitchFamily="2" charset="-78"/>
            </a:endParaRPr>
          </a:p>
          <a:p>
            <a:pPr marL="0" indent="0" algn="ctr">
              <a:buFont typeface="Arial" panose="020B0604020202020204" pitchFamily="34" charset="0"/>
              <a:buNone/>
            </a:pPr>
            <a:endParaRPr lang="en-US" sz="1800" b="1" dirty="0">
              <a:latin typeface="Andalus" panose="02020603050405020304" pitchFamily="18" charset="-78"/>
              <a:cs typeface="B Titr" panose="00000700000000000000" pitchFamily="2" charset="-78"/>
            </a:endParaRPr>
          </a:p>
        </p:txBody>
      </p:sp>
    </p:spTree>
    <p:extLst>
      <p:ext uri="{BB962C8B-B14F-4D97-AF65-F5344CB8AC3E}">
        <p14:creationId xmlns:p14="http://schemas.microsoft.com/office/powerpoint/2010/main" val="1538138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105033" y="237395"/>
            <a:ext cx="1981933" cy="562705"/>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cs typeface="B Titr" panose="00000700000000000000" pitchFamily="2" charset="-78"/>
              </a:rPr>
              <a:t>Case: 1</a:t>
            </a:r>
            <a:endParaRPr lang="en-US" sz="1800" b="1" dirty="0">
              <a:latin typeface="Andalus" panose="02020603050405020304" pitchFamily="18" charset="-78"/>
              <a:cs typeface="B Titr" panose="00000700000000000000" pitchFamily="2" charset="-78"/>
            </a:endParaRPr>
          </a:p>
        </p:txBody>
      </p:sp>
      <p:sp>
        <p:nvSpPr>
          <p:cNvPr id="6" name="Content Placeholder 2"/>
          <p:cNvSpPr>
            <a:spLocks noGrp="1"/>
          </p:cNvSpPr>
          <p:nvPr>
            <p:ph idx="1"/>
          </p:nvPr>
        </p:nvSpPr>
        <p:spPr>
          <a:xfrm>
            <a:off x="406400" y="1239714"/>
            <a:ext cx="11404600" cy="5231423"/>
          </a:xfrm>
        </p:spPr>
        <p:txBody>
          <a:bodyPr>
            <a:normAutofit fontScale="85000" lnSpcReduction="20000"/>
          </a:bodyPr>
          <a:lstStyle/>
          <a:p>
            <a:pPr algn="r" rtl="1"/>
            <a:r>
              <a:rPr lang="fa-IR" sz="1800" b="1" dirty="0">
                <a:cs typeface="B Nazanin" panose="00000400000000000000" pitchFamily="2" charset="-78"/>
              </a:rPr>
              <a:t>بیمار یک خانم 43 ساله اهل یکی از روستاهای شهرستان بشاگرد بوده است.</a:t>
            </a:r>
          </a:p>
          <a:p>
            <a:pPr algn="r" rtl="1"/>
            <a:endParaRPr lang="fa-IR" sz="1800" b="1" dirty="0">
              <a:cs typeface="B Nazanin" panose="00000400000000000000" pitchFamily="2" charset="-78"/>
            </a:endParaRP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وی در تاریخ 1401/09/08 و با توجه به اینکه از یک هفته قبل  علایم تب، لرز، حالت تهوع و کم اشتهایی داشته به خانه بهداشت مراجعه کرده که بهورز روستا  از وی لام خون محیطی تهیه کرده و پس از تهیه لام، مالاریای وی منفی اعلام شده است.</a:t>
            </a: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پس از چند روز بعلت وخامت حال و ناتوانی در غذا خوردن به بیمارستان شهرستان جاسک مراجعه کرده و پس از انجام آزمایش برای ایشان </a:t>
            </a:r>
            <a:r>
              <a:rPr lang="fa-IR" sz="1800" b="1" dirty="0">
                <a:solidFill>
                  <a:srgbClr val="FF0000"/>
                </a:solidFill>
                <a:cs typeface="B Nazanin" panose="00000400000000000000" pitchFamily="2" charset="-78"/>
              </a:rPr>
              <a:t>کم خونی </a:t>
            </a:r>
            <a:r>
              <a:rPr lang="fa-IR" sz="1800" b="1" dirty="0">
                <a:cs typeface="B Nazanin" panose="00000400000000000000" pitchFamily="2" charset="-78"/>
              </a:rPr>
              <a:t>تشخیص داده شده است و بیمار ترخیص شده است.</a:t>
            </a: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همان شب بعلت لرز شدید و تنگی نفس دوباره به بیمارستان جاسک مراجعه کرده و پس از </a:t>
            </a:r>
            <a:r>
              <a:rPr lang="fa-IR" sz="1800" b="1" dirty="0">
                <a:solidFill>
                  <a:srgbClr val="FF0000"/>
                </a:solidFill>
                <a:cs typeface="B Nazanin" panose="00000400000000000000" pitchFamily="2" charset="-78"/>
              </a:rPr>
              <a:t>دریافت سرم </a:t>
            </a:r>
            <a:r>
              <a:rPr lang="fa-IR" sz="1800" b="1" dirty="0">
                <a:cs typeface="B Nazanin" panose="00000400000000000000" pitchFamily="2" charset="-78"/>
              </a:rPr>
              <a:t>ترخیص و به روستای خود بازگشته است.</a:t>
            </a: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یک روز بعد بعلت وخامت حال، به بیمارستان بشاگرد مراجعه کرده که بلافاصله به بیمارستان میناب ارجاع داده می شود.</a:t>
            </a: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در بیمارستان میناب پس از انجام آزمایشات، با شک کردن به </a:t>
            </a:r>
            <a:r>
              <a:rPr lang="fa-IR" sz="1800" b="1" u="sng" dirty="0">
                <a:solidFill>
                  <a:srgbClr val="FF0000"/>
                </a:solidFill>
                <a:cs typeface="B Nazanin" panose="00000400000000000000" pitchFamily="2" charset="-78"/>
              </a:rPr>
              <a:t>سرطان خون </a:t>
            </a:r>
            <a:r>
              <a:rPr lang="fa-IR" sz="1800" b="1" dirty="0">
                <a:cs typeface="B Nazanin" panose="00000400000000000000" pitchFamily="2" charset="-78"/>
              </a:rPr>
              <a:t>به بیمارستان شهید محمدی بندرعباس ارجاع داده می شود.</a:t>
            </a: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روز بعد بارضایت شخصی از بیمارستان شهید محمدی ترخیص و به بیمارستان امام خمینی تهران مراجعه می کند و پس از انجام آزمایش مغز استخوان، سرطان وی رد می شود.</a:t>
            </a: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در نهایت در تاریخ 1401/09/17 و پس از گرفتن شرح حال، از وی لام خون محیطی تهیه شده و پس از انجام آزمایش در دانشکده بهداشت دانشگاه علوم پزشکی تهران، مالاریای وی مثبت اعلام شده و درمان صورت گرفته است.</a:t>
            </a:r>
          </a:p>
        </p:txBody>
      </p:sp>
    </p:spTree>
    <p:extLst>
      <p:ext uri="{BB962C8B-B14F-4D97-AF65-F5344CB8AC3E}">
        <p14:creationId xmlns:p14="http://schemas.microsoft.com/office/powerpoint/2010/main" val="87252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667" y="1239714"/>
            <a:ext cx="11463866" cy="3603889"/>
          </a:xfrm>
        </p:spPr>
        <p:txBody>
          <a:bodyPr>
            <a:normAutofit lnSpcReduction="10000"/>
          </a:bodyPr>
          <a:lstStyle/>
          <a:p>
            <a:pPr algn="r" rtl="1"/>
            <a:r>
              <a:rPr lang="fa-IR" b="1" dirty="0">
                <a:cs typeface="B Nazanin" panose="00000400000000000000" pitchFamily="2" charset="-78"/>
              </a:rPr>
              <a:t>با اینکه لام روز اول فرد منفی اعلام شده است اما موید رد شدن مالاریا نمی باشد و بایستی در مراجعات بعدی از وی لام مالاریا تهیه می شده است.</a:t>
            </a:r>
          </a:p>
          <a:p>
            <a:pPr algn="r" rtl="1"/>
            <a:endParaRPr lang="fa-IR" b="1" dirty="0">
              <a:cs typeface="B Nazanin" panose="00000400000000000000" pitchFamily="2" charset="-78"/>
            </a:endParaRPr>
          </a:p>
          <a:p>
            <a:pPr algn="r" rtl="1"/>
            <a:r>
              <a:rPr lang="fa-IR" b="1" dirty="0">
                <a:cs typeface="B Nazanin" panose="00000400000000000000" pitchFamily="2" charset="-78"/>
              </a:rPr>
              <a:t>هر گونه تاخیر در تشخیص بیماری می تواند به وخیم شدن حال بیمار منجر شود.(10روز تاخیر در تشخیص)</a:t>
            </a:r>
          </a:p>
          <a:p>
            <a:pPr algn="r" rtl="1"/>
            <a:endParaRPr lang="fa-IR" b="1" dirty="0">
              <a:cs typeface="B Nazanin" panose="00000400000000000000" pitchFamily="2" charset="-78"/>
            </a:endParaRPr>
          </a:p>
          <a:p>
            <a:pPr algn="r" rtl="1"/>
            <a:r>
              <a:rPr lang="fa-IR" b="1" dirty="0">
                <a:cs typeface="B Nazanin" panose="00000400000000000000" pitchFamily="2" charset="-78"/>
              </a:rPr>
              <a:t>لازم است در بیمارانی که از مناطق مالاریا خیر به مراکز درمانی مراجعه می کنند حتما پس از گرفتن شرح حال، نمونه خون محیطی جهت تایید یا رد بیماری مالاریا تهیه شود.</a:t>
            </a:r>
          </a:p>
          <a:p>
            <a:pPr algn="r" rtl="1"/>
            <a:endParaRPr lang="fa-IR" sz="1800" b="1" dirty="0">
              <a:cs typeface="B Nazanin" panose="00000400000000000000" pitchFamily="2" charset="-78"/>
            </a:endParaRPr>
          </a:p>
          <a:p>
            <a:pPr algn="r" rtl="1"/>
            <a:endParaRPr lang="fa-IR" sz="1800" b="1" dirty="0">
              <a:cs typeface="B Nazanin" panose="00000400000000000000" pitchFamily="2" charset="-78"/>
            </a:endParaRPr>
          </a:p>
          <a:p>
            <a:pPr algn="r" rtl="1"/>
            <a:endParaRPr lang="fa-IR" sz="1800" b="1" dirty="0">
              <a:cs typeface="B Nazanin" panose="00000400000000000000" pitchFamily="2" charset="-78"/>
            </a:endParaRPr>
          </a:p>
        </p:txBody>
      </p:sp>
      <p:sp>
        <p:nvSpPr>
          <p:cNvPr id="4" name="Content Placeholder 2"/>
          <p:cNvSpPr txBox="1">
            <a:spLocks/>
          </p:cNvSpPr>
          <p:nvPr/>
        </p:nvSpPr>
        <p:spPr>
          <a:xfrm>
            <a:off x="9371867" y="246449"/>
            <a:ext cx="1981933" cy="56270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a-IR" dirty="0">
                <a:cs typeface="B Titr" panose="00000700000000000000" pitchFamily="2" charset="-78"/>
              </a:rPr>
              <a:t>تحلیل</a:t>
            </a:r>
            <a:endParaRPr lang="en-US" sz="1800" b="1" dirty="0">
              <a:latin typeface="Andalus" panose="02020603050405020304" pitchFamily="18" charset="-78"/>
              <a:cs typeface="B Titr" panose="00000700000000000000" pitchFamily="2" charset="-78"/>
            </a:endParaRPr>
          </a:p>
        </p:txBody>
      </p:sp>
      <p:sp>
        <p:nvSpPr>
          <p:cNvPr id="6" name="Content Placeholder 2"/>
          <p:cNvSpPr txBox="1">
            <a:spLocks/>
          </p:cNvSpPr>
          <p:nvPr/>
        </p:nvSpPr>
        <p:spPr>
          <a:xfrm>
            <a:off x="838200" y="4578934"/>
            <a:ext cx="10515600" cy="14763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endParaRPr lang="fa-IR" sz="1800" b="1" dirty="0">
              <a:cs typeface="B Nazanin" panose="00000400000000000000" pitchFamily="2" charset="-78"/>
            </a:endParaRPr>
          </a:p>
        </p:txBody>
      </p:sp>
    </p:spTree>
    <p:extLst>
      <p:ext uri="{BB962C8B-B14F-4D97-AF65-F5344CB8AC3E}">
        <p14:creationId xmlns:p14="http://schemas.microsoft.com/office/powerpoint/2010/main" val="313510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39714"/>
            <a:ext cx="10515600" cy="5231423"/>
          </a:xfrm>
        </p:spPr>
        <p:txBody>
          <a:bodyPr>
            <a:normAutofit lnSpcReduction="10000"/>
          </a:bodyPr>
          <a:lstStyle/>
          <a:p>
            <a:pPr algn="r" rtl="1"/>
            <a:r>
              <a:rPr lang="fa-IR" sz="1800" b="1" dirty="0">
                <a:cs typeface="B Nazanin" panose="00000400000000000000" pitchFamily="2" charset="-78"/>
              </a:rPr>
              <a:t>بیمار یک آقای 17 ساله اهل شهرک مطهر شهرستان بشاگرد  و دانش آموز مدرسه شبانه روزی روستای بلبل آباد بوده است.</a:t>
            </a: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در تاریخ 1401/08/04 با علایم تب به بیمارستان شهرستان بشاگرد مراجعه کرده که با شک به آنفلوآنزا  و دریافت آنتی بیوتیک و سرم درمانی از بیمارستان ترخیص شده است.</a:t>
            </a: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با عدم بهبودی در تاریخ 1401/08/10 به بیمارستان جاسک و سپس به بیمارستان میناب مراجعه می کند و در آنجا نیز با احتمالی بیماری انفلوآنزا درمان می شود.</a:t>
            </a: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سپس با توجه به عدم بهبودی به بیمارستان شهید محمدی مراجعه و </a:t>
            </a:r>
            <a:r>
              <a:rPr lang="fa-IR" sz="1800" b="1" dirty="0">
                <a:solidFill>
                  <a:srgbClr val="FF0000"/>
                </a:solidFill>
                <a:cs typeface="B Nazanin" panose="00000400000000000000" pitchFamily="2" charset="-78"/>
              </a:rPr>
              <a:t>به دلیل پایین بودن هموگلوبین و شک به سرطان خون بستری می شود </a:t>
            </a:r>
            <a:r>
              <a:rPr lang="fa-IR" sz="1800" b="1" dirty="0">
                <a:cs typeface="B Nazanin" panose="00000400000000000000" pitchFamily="2" charset="-78"/>
              </a:rPr>
              <a:t>که پس از حدود یکماه بستری و تهیه نمونه مغز استخوان، سرطان وی رد می شود.</a:t>
            </a: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در نهایت در تاریخ 1401/09/14 و با تشخیص فوق تخصص خون بیمارستان و طی یک جلسه مشورتی با دیگر متخصصین،  انجام آزمایش مالاریا برای بیمار در دستور کار قرار می گیرد.</a:t>
            </a: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در همان تاریخ از بیمار لام خون محیطی تهیه شده و توسط آزمایشگاه مرکزی مالاریا بندرعباس مالاریای ویواکس تشخیص داده شده و بلافاصله درمان می شود.</a:t>
            </a:r>
          </a:p>
          <a:p>
            <a:pPr algn="r" rtl="1"/>
            <a:endParaRPr lang="fa-IR" sz="1800" b="1" dirty="0">
              <a:cs typeface="B Nazanin" panose="00000400000000000000" pitchFamily="2" charset="-78"/>
            </a:endParaRPr>
          </a:p>
        </p:txBody>
      </p:sp>
      <p:sp>
        <p:nvSpPr>
          <p:cNvPr id="4" name="Content Placeholder 2"/>
          <p:cNvSpPr txBox="1">
            <a:spLocks/>
          </p:cNvSpPr>
          <p:nvPr/>
        </p:nvSpPr>
        <p:spPr>
          <a:xfrm>
            <a:off x="5105033" y="237395"/>
            <a:ext cx="1981933" cy="562705"/>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cs typeface="B Titr" panose="00000700000000000000" pitchFamily="2" charset="-78"/>
              </a:rPr>
              <a:t>Case: 2</a:t>
            </a:r>
            <a:endParaRPr lang="en-US" sz="1800" b="1" dirty="0">
              <a:latin typeface="Andalus" panose="02020603050405020304" pitchFamily="18" charset="-78"/>
              <a:cs typeface="B Titr" panose="00000700000000000000" pitchFamily="2" charset="-78"/>
            </a:endParaRPr>
          </a:p>
        </p:txBody>
      </p:sp>
    </p:spTree>
    <p:extLst>
      <p:ext uri="{BB962C8B-B14F-4D97-AF65-F5344CB8AC3E}">
        <p14:creationId xmlns:p14="http://schemas.microsoft.com/office/powerpoint/2010/main" val="153397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39715"/>
            <a:ext cx="10515600" cy="3694424"/>
          </a:xfrm>
        </p:spPr>
        <p:txBody>
          <a:bodyPr>
            <a:normAutofit/>
          </a:bodyPr>
          <a:lstStyle/>
          <a:p>
            <a:pPr algn="r" rtl="1"/>
            <a:r>
              <a:rPr lang="fa-IR" sz="2400" b="1" dirty="0">
                <a:cs typeface="B Nazanin" panose="00000400000000000000" pitchFamily="2" charset="-78"/>
              </a:rPr>
              <a:t>با توجه به اینکه موارد مالاریای شهرستان بشاگرد در طول چندین سال روند کاهشی داشته و انتقال بومی در منطقه صورت نگرفته است، مراکز بهداشتی شهرستان و بیمارستان ها شک به مالاریا نکرده اند و نمونه خون از بیمار گرفته نشده است.</a:t>
            </a:r>
          </a:p>
          <a:p>
            <a:pPr algn="r" rtl="1"/>
            <a:endParaRPr lang="fa-IR" sz="2400" b="1" dirty="0">
              <a:cs typeface="B Nazanin" panose="00000400000000000000" pitchFamily="2" charset="-78"/>
            </a:endParaRPr>
          </a:p>
          <a:p>
            <a:pPr algn="r" rtl="1"/>
            <a:r>
              <a:rPr lang="fa-IR" sz="2400" b="1" dirty="0">
                <a:cs typeface="B Nazanin" panose="00000400000000000000" pitchFamily="2" charset="-78"/>
              </a:rPr>
              <a:t>احتمال وخامت حال بیمار با توجه به تاخیر بیش از یکماهه بیماری در فرد.</a:t>
            </a:r>
          </a:p>
          <a:p>
            <a:pPr algn="r" rtl="1"/>
            <a:endParaRPr lang="fa-IR" sz="2400" b="1" dirty="0">
              <a:cs typeface="B Nazanin" panose="00000400000000000000" pitchFamily="2" charset="-78"/>
            </a:endParaRPr>
          </a:p>
          <a:p>
            <a:pPr algn="r" rtl="1"/>
            <a:r>
              <a:rPr lang="fa-IR" sz="2400" b="1" dirty="0">
                <a:cs typeface="B Nazanin" panose="00000400000000000000" pitchFamily="2" charset="-78"/>
              </a:rPr>
              <a:t>با توجه به اینکه فرد از یک منطقه مالاریا خیز بوده است، اما در هیچکدام از بیمارستانها از وی نمونه مالاریا تهیه نشده است.</a:t>
            </a:r>
          </a:p>
          <a:p>
            <a:pPr algn="r" rtl="1"/>
            <a:endParaRPr lang="fa-IR" sz="1800" b="1" dirty="0">
              <a:cs typeface="B Nazanin" panose="00000400000000000000" pitchFamily="2" charset="-78"/>
            </a:endParaRPr>
          </a:p>
        </p:txBody>
      </p:sp>
      <p:sp>
        <p:nvSpPr>
          <p:cNvPr id="4" name="Content Placeholder 2"/>
          <p:cNvSpPr txBox="1">
            <a:spLocks/>
          </p:cNvSpPr>
          <p:nvPr/>
        </p:nvSpPr>
        <p:spPr>
          <a:xfrm>
            <a:off x="9371867" y="246449"/>
            <a:ext cx="1981933" cy="56270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a-IR" dirty="0">
                <a:cs typeface="B Titr" panose="00000700000000000000" pitchFamily="2" charset="-78"/>
              </a:rPr>
              <a:t>تحلیل</a:t>
            </a:r>
            <a:endParaRPr lang="en-US" sz="1800" b="1" dirty="0">
              <a:latin typeface="Andalus" panose="02020603050405020304" pitchFamily="18" charset="-78"/>
              <a:cs typeface="B Titr" panose="00000700000000000000" pitchFamily="2" charset="-78"/>
            </a:endParaRPr>
          </a:p>
        </p:txBody>
      </p:sp>
      <p:sp>
        <p:nvSpPr>
          <p:cNvPr id="6" name="Content Placeholder 2"/>
          <p:cNvSpPr txBox="1">
            <a:spLocks/>
          </p:cNvSpPr>
          <p:nvPr/>
        </p:nvSpPr>
        <p:spPr>
          <a:xfrm>
            <a:off x="838200" y="4578934"/>
            <a:ext cx="10515600" cy="14763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endParaRPr lang="fa-IR" sz="1800" b="1" dirty="0">
              <a:cs typeface="B Nazanin" panose="00000400000000000000" pitchFamily="2" charset="-78"/>
            </a:endParaRPr>
          </a:p>
        </p:txBody>
      </p:sp>
    </p:spTree>
    <p:extLst>
      <p:ext uri="{BB962C8B-B14F-4D97-AF65-F5344CB8AC3E}">
        <p14:creationId xmlns:p14="http://schemas.microsoft.com/office/powerpoint/2010/main" val="2399039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067" y="1239714"/>
            <a:ext cx="11404600" cy="5231423"/>
          </a:xfrm>
        </p:spPr>
        <p:txBody>
          <a:bodyPr>
            <a:normAutofit fontScale="92500" lnSpcReduction="20000"/>
          </a:bodyPr>
          <a:lstStyle/>
          <a:p>
            <a:pPr algn="r" rtl="1"/>
            <a:r>
              <a:rPr lang="fa-IR" sz="1800" b="1" dirty="0">
                <a:cs typeface="B Nazanin" panose="00000400000000000000" pitchFamily="2" charset="-78"/>
              </a:rPr>
              <a:t>بیمار آقای 25 ساله اهل شهر هشتبندی شهرستان میناب می باشد.</a:t>
            </a:r>
          </a:p>
          <a:p>
            <a:pPr marL="0" indent="0" algn="r" rtl="1">
              <a:buNone/>
            </a:pPr>
            <a:endParaRPr lang="fa-IR" sz="1800" b="1" dirty="0">
              <a:cs typeface="B Nazanin" panose="00000400000000000000" pitchFamily="2" charset="-78"/>
            </a:endParaRPr>
          </a:p>
          <a:p>
            <a:pPr algn="r" rtl="1"/>
            <a:r>
              <a:rPr lang="fa-IR" sz="1800" b="1" dirty="0">
                <a:cs typeface="B Nazanin" panose="00000400000000000000" pitchFamily="2" charset="-78"/>
              </a:rPr>
              <a:t>شروع علایم در تاریخ1402/06/26 و شامل </a:t>
            </a:r>
            <a:r>
              <a:rPr lang="fa-IR" sz="1800" b="1" dirty="0">
                <a:solidFill>
                  <a:srgbClr val="FF0000"/>
                </a:solidFill>
                <a:cs typeface="B Nazanin" panose="00000400000000000000" pitchFamily="2" charset="-78"/>
              </a:rPr>
              <a:t>تب و درد عضلات </a:t>
            </a:r>
            <a:r>
              <a:rPr lang="fa-IR" sz="1800" b="1" dirty="0">
                <a:cs typeface="B Nazanin" panose="00000400000000000000" pitchFamily="2" charset="-78"/>
              </a:rPr>
              <a:t>بوده است.</a:t>
            </a: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در تاریخ 1402/06/27 به مطب خصوصی در شهر هشتبندی مراجعه کرده که با </a:t>
            </a:r>
            <a:r>
              <a:rPr lang="fa-IR" sz="1800" b="1" dirty="0">
                <a:solidFill>
                  <a:srgbClr val="FF0000"/>
                </a:solidFill>
                <a:cs typeface="B Nazanin" panose="00000400000000000000" pitchFamily="2" charset="-78"/>
              </a:rPr>
              <a:t>تشخیص آنفلوآنزا و سرماخوردگی </a:t>
            </a:r>
            <a:r>
              <a:rPr lang="fa-IR" sz="1800" b="1" dirty="0">
                <a:cs typeface="B Nazanin" panose="00000400000000000000" pitchFamily="2" charset="-78"/>
              </a:rPr>
              <a:t>درمان می شود.</a:t>
            </a: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در تاریخ 1402/07/03 و با شروع مجدد علایم به بیمارستان شهرستان میناب مراجعه کرده و  </a:t>
            </a:r>
            <a:r>
              <a:rPr lang="fa-IR" sz="1800" b="1" dirty="0">
                <a:solidFill>
                  <a:srgbClr val="FF0000"/>
                </a:solidFill>
                <a:cs typeface="B Nazanin" panose="00000400000000000000" pitchFamily="2" charset="-78"/>
              </a:rPr>
              <a:t>مجددا با تشخیص آنفلوآنزا </a:t>
            </a:r>
            <a:r>
              <a:rPr lang="fa-IR" sz="1800" b="1" dirty="0">
                <a:cs typeface="B Nazanin" panose="00000400000000000000" pitchFamily="2" charset="-78"/>
              </a:rPr>
              <a:t>توسط متخصص عفونی بیمارستان بستری می گردد.</a:t>
            </a: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در تاریخ 1402/07/05 با بهبودی نسبی از بیمارستان ترخیص می شود.</a:t>
            </a: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در تاریخ 1402/07/06  و با مراجعه به مرکز بهداشتی درمانی شهر هشتبندی، پس از گرفتن شرح حال توسط پرسنل مرکز،  از وی لام خون محیطی تهیه و پس از آزمایش، مالاریای وی ویواکس تشخیص داده و درمان می شود.</a:t>
            </a: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طبق اعلام بیمار، در فاصله مسافرت به مناطق مرزی، شب ها بیرون استراحت می کرده است و مورد گزش پشه قرار گرفته.</a:t>
            </a: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شغل وی سوخت بری (قاچاق سوخت) بوده و </a:t>
            </a:r>
            <a:r>
              <a:rPr lang="fa-IR" sz="1800" b="1" dirty="0">
                <a:solidFill>
                  <a:srgbClr val="FF0000"/>
                </a:solidFill>
                <a:cs typeface="B Nazanin" panose="00000400000000000000" pitchFamily="2" charset="-78"/>
              </a:rPr>
              <a:t>ماهیانه 2 بار از مسیر "قلعه گنج-بمپور-ایرانشهر-سرباز"</a:t>
            </a:r>
            <a:r>
              <a:rPr lang="fa-IR" sz="1800" b="1" dirty="0">
                <a:cs typeface="B Nazanin" panose="00000400000000000000" pitchFamily="2" charset="-78"/>
              </a:rPr>
              <a:t> تردد داشته است.</a:t>
            </a:r>
          </a:p>
          <a:p>
            <a:pPr algn="r" rtl="1"/>
            <a:endParaRPr lang="fa-IR" sz="1800" b="1" dirty="0">
              <a:cs typeface="B Nazanin" panose="00000400000000000000" pitchFamily="2" charset="-78"/>
            </a:endParaRPr>
          </a:p>
        </p:txBody>
      </p:sp>
      <p:sp>
        <p:nvSpPr>
          <p:cNvPr id="4" name="Content Placeholder 2"/>
          <p:cNvSpPr txBox="1">
            <a:spLocks/>
          </p:cNvSpPr>
          <p:nvPr/>
        </p:nvSpPr>
        <p:spPr>
          <a:xfrm>
            <a:off x="5105033" y="237395"/>
            <a:ext cx="1981933" cy="562705"/>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cs typeface="B Titr" panose="00000700000000000000" pitchFamily="2" charset="-78"/>
              </a:rPr>
              <a:t>Case: 3</a:t>
            </a:r>
            <a:endParaRPr lang="en-US" sz="1800" b="1" dirty="0">
              <a:latin typeface="Andalus" panose="02020603050405020304" pitchFamily="18" charset="-78"/>
              <a:cs typeface="B Titr" panose="00000700000000000000" pitchFamily="2" charset="-78"/>
            </a:endParaRPr>
          </a:p>
        </p:txBody>
      </p:sp>
    </p:spTree>
    <p:extLst>
      <p:ext uri="{BB962C8B-B14F-4D97-AF65-F5344CB8AC3E}">
        <p14:creationId xmlns:p14="http://schemas.microsoft.com/office/powerpoint/2010/main" val="101883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09045"/>
            <a:ext cx="10515600" cy="3723495"/>
          </a:xfrm>
        </p:spPr>
        <p:txBody>
          <a:bodyPr>
            <a:normAutofit fontScale="92500" lnSpcReduction="10000"/>
          </a:bodyPr>
          <a:lstStyle/>
          <a:p>
            <a:pPr algn="r" rtl="1"/>
            <a:r>
              <a:rPr lang="fa-IR" b="1" dirty="0">
                <a:cs typeface="B Nazanin" panose="00000400000000000000" pitchFamily="2" charset="-78"/>
              </a:rPr>
              <a:t>در مراجعات بیمار به مطب ها و مراکز بهداشتی و درمانی، شرح حال بیمار (شغل و مسیر تردد وی) سوال نشده است.</a:t>
            </a:r>
          </a:p>
          <a:p>
            <a:pPr algn="r" rtl="1"/>
            <a:endParaRPr lang="fa-IR" b="1" dirty="0">
              <a:cs typeface="B Nazanin" panose="00000400000000000000" pitchFamily="2" charset="-78"/>
            </a:endParaRPr>
          </a:p>
          <a:p>
            <a:pPr algn="r" rtl="1"/>
            <a:r>
              <a:rPr lang="fa-IR" b="1" dirty="0">
                <a:cs typeface="B Nazanin" panose="00000400000000000000" pitchFamily="2" charset="-78"/>
              </a:rPr>
              <a:t>در این مورد نیز با توجه به اینکه فرد در مسیر تردد از مناطق مالاریاخیز استان سیستان و بلوچستان تردد عبور و شبها بیرون استراحت می کرده احتمال گزش توسط پشه آلوده وجود داشته است.</a:t>
            </a:r>
          </a:p>
          <a:p>
            <a:pPr algn="r" rtl="1"/>
            <a:endParaRPr lang="fa-IR" b="1" dirty="0">
              <a:cs typeface="B Nazanin" panose="00000400000000000000" pitchFamily="2" charset="-78"/>
            </a:endParaRPr>
          </a:p>
          <a:p>
            <a:pPr algn="r" rtl="1"/>
            <a:r>
              <a:rPr lang="fa-IR" b="1" dirty="0">
                <a:cs typeface="B Nazanin" panose="00000400000000000000" pitchFamily="2" charset="-78"/>
              </a:rPr>
              <a:t>با توجه به وفور ناقل در منطقه، هر گونه تاخیر در تشخیص، احتمال انتقال بیماری و آلوده شدن افراد بومی وجود دارد.</a:t>
            </a:r>
          </a:p>
          <a:p>
            <a:pPr algn="r" rtl="1"/>
            <a:endParaRPr lang="fa-IR" sz="1800" b="1" dirty="0">
              <a:cs typeface="B Nazanin" panose="00000400000000000000" pitchFamily="2" charset="-78"/>
            </a:endParaRPr>
          </a:p>
          <a:p>
            <a:pPr algn="r" rtl="1"/>
            <a:endParaRPr lang="fa-IR" sz="1800" b="1" dirty="0">
              <a:cs typeface="B Nazanin" panose="00000400000000000000" pitchFamily="2" charset="-78"/>
            </a:endParaRPr>
          </a:p>
        </p:txBody>
      </p:sp>
      <p:sp>
        <p:nvSpPr>
          <p:cNvPr id="4" name="Content Placeholder 2"/>
          <p:cNvSpPr txBox="1">
            <a:spLocks/>
          </p:cNvSpPr>
          <p:nvPr/>
        </p:nvSpPr>
        <p:spPr>
          <a:xfrm>
            <a:off x="9371867" y="925459"/>
            <a:ext cx="1981933" cy="56270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a-IR" dirty="0">
                <a:cs typeface="B Titr" panose="00000700000000000000" pitchFamily="2" charset="-78"/>
              </a:rPr>
              <a:t>تحلیل</a:t>
            </a:r>
            <a:endParaRPr lang="en-US" sz="1800" b="1" dirty="0">
              <a:latin typeface="Andalus" panose="02020603050405020304" pitchFamily="18" charset="-78"/>
              <a:cs typeface="B Titr" panose="00000700000000000000" pitchFamily="2" charset="-78"/>
            </a:endParaRPr>
          </a:p>
        </p:txBody>
      </p:sp>
    </p:spTree>
    <p:extLst>
      <p:ext uri="{BB962C8B-B14F-4D97-AF65-F5344CB8AC3E}">
        <p14:creationId xmlns:p14="http://schemas.microsoft.com/office/powerpoint/2010/main" val="1370926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108" y="1424354"/>
            <a:ext cx="11509130" cy="5046783"/>
          </a:xfrm>
        </p:spPr>
        <p:txBody>
          <a:bodyPr>
            <a:normAutofit/>
          </a:bodyPr>
          <a:lstStyle/>
          <a:p>
            <a:pPr algn="r" rtl="1"/>
            <a:r>
              <a:rPr lang="fa-IR" sz="1800" b="1" dirty="0">
                <a:cs typeface="B Nazanin" panose="00000400000000000000" pitchFamily="2" charset="-78"/>
              </a:rPr>
              <a:t>بیمار یک آقای 13 ساله اهل پاکستان و به شغل دوره گردی مشغول می باشد و به همراه خانواده در شهر زهوکی میناب  اسکان دارد.</a:t>
            </a: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در تاریخ 1402/04/16 با علایم تب به کلینیک بخش خصوصی در شهر میناب مراجعه کرده و با تشخیص آنفلوآنزا و سرماخوردگی درمان و حال عمومی وی بهتر می شود.</a:t>
            </a: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پس از بروز مجدد علایم در تاریخ 1402/05/08 به کلینیک خصوصی دیگری در شهر میناب مراجعه کرده و برای بار دوم نیز با تشخیص سرماخورگی و آنفلوانزا درمان شده ولی علائم بهبود نمی یابد .</a:t>
            </a: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تا اینکه در تاریخ 1402/05/10 به مرکز بهداشتی ملی شهر میناب مراجعه کرده و پس از تهیه لام خون محیطی، مالاریای وی ویواکس تشخیص داده شده و بلافاصله درمان بیمار آغاز می گردد.</a:t>
            </a: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طی اظهار مادر فرد بیمار، </a:t>
            </a:r>
            <a:r>
              <a:rPr lang="fa-IR" sz="1800" b="1" dirty="0">
                <a:solidFill>
                  <a:srgbClr val="FF0000"/>
                </a:solidFill>
                <a:cs typeface="B Nazanin" panose="00000400000000000000" pitchFamily="2" charset="-78"/>
              </a:rPr>
              <a:t>وی یکسال قبل در کشور پاکستان به بیماری مالاریا مبتلا و بمدت سه روز درمان شده </a:t>
            </a:r>
            <a:r>
              <a:rPr lang="fa-IR" sz="1800" b="1" dirty="0">
                <a:cs typeface="B Nazanin" panose="00000400000000000000" pitchFamily="2" charset="-78"/>
              </a:rPr>
              <a:t>است.</a:t>
            </a:r>
          </a:p>
          <a:p>
            <a:pPr algn="r" rtl="1"/>
            <a:endParaRPr lang="fa-IR" sz="1800" b="1" dirty="0">
              <a:cs typeface="B Nazanin" panose="00000400000000000000" pitchFamily="2" charset="-78"/>
            </a:endParaRPr>
          </a:p>
          <a:p>
            <a:pPr algn="r" rtl="1"/>
            <a:endParaRPr lang="fa-IR" sz="1800" b="1" dirty="0">
              <a:cs typeface="B Nazanin" panose="00000400000000000000" pitchFamily="2" charset="-78"/>
            </a:endParaRPr>
          </a:p>
        </p:txBody>
      </p:sp>
      <p:sp>
        <p:nvSpPr>
          <p:cNvPr id="4" name="Content Placeholder 2"/>
          <p:cNvSpPr txBox="1">
            <a:spLocks/>
          </p:cNvSpPr>
          <p:nvPr/>
        </p:nvSpPr>
        <p:spPr>
          <a:xfrm>
            <a:off x="5105033" y="237395"/>
            <a:ext cx="1981933" cy="562705"/>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cs typeface="B Titr" panose="00000700000000000000" pitchFamily="2" charset="-78"/>
              </a:rPr>
              <a:t>Case: 4</a:t>
            </a:r>
            <a:endParaRPr lang="en-US" sz="1800" b="1" dirty="0">
              <a:latin typeface="Andalus" panose="02020603050405020304" pitchFamily="18" charset="-78"/>
              <a:cs typeface="B Titr" panose="00000700000000000000" pitchFamily="2" charset="-78"/>
            </a:endParaRPr>
          </a:p>
        </p:txBody>
      </p:sp>
    </p:spTree>
    <p:extLst>
      <p:ext uri="{BB962C8B-B14F-4D97-AF65-F5344CB8AC3E}">
        <p14:creationId xmlns:p14="http://schemas.microsoft.com/office/powerpoint/2010/main" val="1112463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2125</Words>
  <Application>Microsoft Office PowerPoint</Application>
  <PresentationFormat>Widescreen</PresentationFormat>
  <Paragraphs>174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Andalus</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HTHVVAGIRK11</dc:creator>
  <cp:lastModifiedBy>Reza Safari</cp:lastModifiedBy>
  <cp:revision>62</cp:revision>
  <dcterms:created xsi:type="dcterms:W3CDTF">2023-10-19T05:21:55Z</dcterms:created>
  <dcterms:modified xsi:type="dcterms:W3CDTF">2023-10-23T04:01:27Z</dcterms:modified>
</cp:coreProperties>
</file>